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306" r:id="rId2"/>
    <p:sldId id="308" r:id="rId3"/>
    <p:sldId id="267" r:id="rId4"/>
    <p:sldId id="347" r:id="rId5"/>
    <p:sldId id="348" r:id="rId6"/>
    <p:sldId id="349" r:id="rId7"/>
    <p:sldId id="350" r:id="rId8"/>
    <p:sldId id="351" r:id="rId9"/>
    <p:sldId id="352" r:id="rId10"/>
    <p:sldId id="346"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Montserrat ExtraBold" panose="00000900000000000000"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FCC"/>
    <a:srgbClr val="CADFEE"/>
    <a:srgbClr val="FFAB40"/>
    <a:srgbClr val="C4883C"/>
    <a:srgbClr val="F18BC5"/>
    <a:srgbClr val="88D37F"/>
    <a:srgbClr val="B686DA"/>
    <a:srgbClr val="DE00A4"/>
    <a:srgbClr val="CE24BA"/>
    <a:srgbClr val="CA0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7EC051-A8B0-4C95-92AA-4DE06D3502D6}">
  <a:tblStyle styleId="{467EC051-A8B0-4C95-92AA-4DE06D3502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4660"/>
  </p:normalViewPr>
  <p:slideViewPr>
    <p:cSldViewPr snapToGrid="0">
      <p:cViewPr varScale="1">
        <p:scale>
          <a:sx n="137" d="100"/>
          <a:sy n="137" d="100"/>
        </p:scale>
        <p:origin x="13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173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79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247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0070243D-07CE-3F43-AAAF-82B52513A5FD}"/>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65F32225-AC0D-1016-5FB3-417CD2697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A21E581B-D31E-B5AD-9737-4007D702A1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63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30C3AD3-EACE-222D-FC5B-C1C56D6D14F2}"/>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5FDA3190-035D-4B17-F2D2-41AE01862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EE945E6D-218D-5E99-49C7-D7B6C59339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9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0B21B41F-8896-6C69-C53C-7AE2D1A3633A}"/>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49F80B83-90FD-D85F-CC75-052D0E0507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60C84FDB-A9DD-7456-9C45-B541FF3CF0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42089D2C-AE05-B10E-4F02-CF729E6FB747}"/>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BE59D299-F7C5-0D4C-EA6D-158753F86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AA431BFF-038F-2E7E-77EA-1B846DEAE6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30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4DCB8501-1031-C1E1-6D22-A0BBFD16F128}"/>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8C56FA52-E6DB-0EF1-A641-5E5DEF77FE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69E9F33C-95B3-CC22-1225-060D3B615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51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C516A30C-F672-939A-05D4-3629522B4D25}"/>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DD774098-5414-08B8-3AFB-E09450DC03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684F269D-0FD9-019C-9F26-00DD235D8E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0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38890872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8" r:id="rId4"/>
    <p:sldLayoutId id="2147483659" r:id="rId5"/>
    <p:sldLayoutId id="2147483685" r:id="rId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Shape 1985"/>
        <p:cNvGrpSpPr/>
        <p:nvPr/>
      </p:nvGrpSpPr>
      <p:grpSpPr>
        <a:xfrm>
          <a:off x="0" y="0"/>
          <a:ext cx="0" cy="0"/>
          <a:chOff x="0" y="0"/>
          <a:chExt cx="0" cy="0"/>
        </a:xfrm>
      </p:grpSpPr>
      <p:grpSp>
        <p:nvGrpSpPr>
          <p:cNvPr id="6" name="Group 5">
            <a:extLst>
              <a:ext uri="{FF2B5EF4-FFF2-40B4-BE49-F238E27FC236}">
                <a16:creationId xmlns:a16="http://schemas.microsoft.com/office/drawing/2014/main" id="{4176C60D-DA2A-0803-555F-284E7D33E7CC}"/>
              </a:ext>
            </a:extLst>
          </p:cNvPr>
          <p:cNvGrpSpPr/>
          <p:nvPr/>
        </p:nvGrpSpPr>
        <p:grpSpPr>
          <a:xfrm>
            <a:off x="3566160" y="1061845"/>
            <a:ext cx="2011680" cy="731520"/>
            <a:chOff x="3559897" y="831288"/>
            <a:chExt cx="2113031" cy="802481"/>
          </a:xfrm>
        </p:grpSpPr>
        <p:sp>
          <p:nvSpPr>
            <p:cNvPr id="7" name="Google Shape;153;p1">
              <a:extLst>
                <a:ext uri="{FF2B5EF4-FFF2-40B4-BE49-F238E27FC236}">
                  <a16:creationId xmlns:a16="http://schemas.microsoft.com/office/drawing/2014/main" id="{4E78666F-0341-7C83-EDB5-426F9B39D754}"/>
                </a:ext>
              </a:extLst>
            </p:cNvPr>
            <p:cNvSpPr/>
            <p:nvPr/>
          </p:nvSpPr>
          <p:spPr>
            <a:xfrm>
              <a:off x="3559897" y="879030"/>
              <a:ext cx="2024205" cy="668018"/>
            </a:xfrm>
            <a:prstGeom prst="roundRect">
              <a:avLst>
                <a:gd name="adj" fmla="val 50000"/>
              </a:avLst>
            </a:prstGeom>
            <a:solidFill>
              <a:srgbClr val="D8D8D8">
                <a:alpha val="2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ea typeface="Arial"/>
                <a:cs typeface="Arial"/>
                <a:sym typeface="Arial"/>
              </a:endParaRPr>
            </a:p>
          </p:txBody>
        </p:sp>
        <p:grpSp>
          <p:nvGrpSpPr>
            <p:cNvPr id="8" name="Google Shape;158;p1">
              <a:extLst>
                <a:ext uri="{FF2B5EF4-FFF2-40B4-BE49-F238E27FC236}">
                  <a16:creationId xmlns:a16="http://schemas.microsoft.com/office/drawing/2014/main" id="{E51E8AB3-9928-3D6D-3953-D0C460DAC5FF}"/>
                </a:ext>
              </a:extLst>
            </p:cNvPr>
            <p:cNvGrpSpPr/>
            <p:nvPr/>
          </p:nvGrpSpPr>
          <p:grpSpPr>
            <a:xfrm>
              <a:off x="3827206" y="831288"/>
              <a:ext cx="1845722" cy="802481"/>
              <a:chOff x="3871597" y="1590573"/>
              <a:chExt cx="1845722" cy="802481"/>
            </a:xfrm>
          </p:grpSpPr>
          <p:pic>
            <p:nvPicPr>
              <p:cNvPr id="9" name="Google Shape;159;p1">
                <a:extLst>
                  <a:ext uri="{FF2B5EF4-FFF2-40B4-BE49-F238E27FC236}">
                    <a16:creationId xmlns:a16="http://schemas.microsoft.com/office/drawing/2014/main" id="{069D4DC4-8407-755F-2FB7-3B5214AF021A}"/>
                  </a:ext>
                </a:extLst>
              </p:cNvPr>
              <p:cNvPicPr preferRelativeResize="0"/>
              <p:nvPr/>
            </p:nvPicPr>
            <p:blipFill rotWithShape="1">
              <a:blip r:embed="rId4">
                <a:alphaModFix/>
              </a:blip>
              <a:srcRect/>
              <a:stretch/>
            </p:blipFill>
            <p:spPr>
              <a:xfrm>
                <a:off x="3871597" y="1731170"/>
                <a:ext cx="419089" cy="419089"/>
              </a:xfrm>
              <a:prstGeom prst="rect">
                <a:avLst/>
              </a:prstGeom>
              <a:noFill/>
              <a:ln>
                <a:noFill/>
              </a:ln>
            </p:spPr>
          </p:pic>
          <p:pic>
            <p:nvPicPr>
              <p:cNvPr id="10" name="Google Shape;160;p1">
                <a:extLst>
                  <a:ext uri="{FF2B5EF4-FFF2-40B4-BE49-F238E27FC236}">
                    <a16:creationId xmlns:a16="http://schemas.microsoft.com/office/drawing/2014/main" id="{E462584C-8B2B-1C98-BEA3-89F7DC8D3581}"/>
                  </a:ext>
                </a:extLst>
              </p:cNvPr>
              <p:cNvPicPr preferRelativeResize="0"/>
              <p:nvPr/>
            </p:nvPicPr>
            <p:blipFill rotWithShape="1">
              <a:blip r:embed="rId5">
                <a:alphaModFix/>
              </a:blip>
              <a:srcRect/>
              <a:stretch/>
            </p:blipFill>
            <p:spPr>
              <a:xfrm>
                <a:off x="4290686" y="1590573"/>
                <a:ext cx="1426633" cy="802481"/>
              </a:xfrm>
              <a:prstGeom prst="rect">
                <a:avLst/>
              </a:prstGeom>
              <a:noFill/>
              <a:ln>
                <a:noFill/>
              </a:ln>
            </p:spPr>
          </p:pic>
        </p:grpSp>
      </p:grpSp>
      <p:sp>
        <p:nvSpPr>
          <p:cNvPr id="11" name="Google Shape;161;p1">
            <a:extLst>
              <a:ext uri="{FF2B5EF4-FFF2-40B4-BE49-F238E27FC236}">
                <a16:creationId xmlns:a16="http://schemas.microsoft.com/office/drawing/2014/main" id="{C2915569-739F-87D0-139D-B8F488E51E4A}"/>
              </a:ext>
            </a:extLst>
          </p:cNvPr>
          <p:cNvSpPr txBox="1"/>
          <p:nvPr/>
        </p:nvSpPr>
        <p:spPr>
          <a:xfrm>
            <a:off x="2743867" y="3400713"/>
            <a:ext cx="4656170" cy="1252662"/>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r>
              <a:rPr lang="en-US" b="0" i="0" u="none" strike="noStrike" cap="none">
                <a:solidFill>
                  <a:schemeClr val="lt1"/>
                </a:solidFill>
                <a:latin typeface="Montserrat ExtraBold" panose="00000900000000000000" pitchFamily="2" charset="0"/>
                <a:ea typeface="Montserrat"/>
                <a:cs typeface="Montserrat"/>
                <a:sym typeface="Montserrat"/>
              </a:rPr>
              <a:t>C</a:t>
            </a:r>
            <a:r>
              <a:rPr lang="en-US">
                <a:solidFill>
                  <a:schemeClr val="lt1"/>
                </a:solidFill>
                <a:latin typeface="Montserrat ExtraBold" panose="00000900000000000000" pitchFamily="2" charset="0"/>
                <a:ea typeface="Montserrat"/>
                <a:cs typeface="Montserrat"/>
                <a:sym typeface="Montserrat"/>
              </a:rPr>
              <a:t>BHD</a:t>
            </a:r>
            <a:r>
              <a:rPr lang="vi-VN" b="0" i="0" u="none" strike="noStrike" cap="none">
                <a:solidFill>
                  <a:schemeClr val="lt1"/>
                </a:solidFill>
                <a:latin typeface="Montserrat ExtraBold" panose="00000900000000000000" pitchFamily="2" charset="0"/>
                <a:ea typeface="Montserrat"/>
                <a:cs typeface="Montserrat"/>
                <a:sym typeface="Montserrat"/>
              </a:rPr>
              <a:t>	</a:t>
            </a:r>
            <a:r>
              <a:rPr lang="en-US" b="0" i="0" u="none" strike="noStrike" cap="none">
                <a:solidFill>
                  <a:schemeClr val="lt1"/>
                </a:solidFill>
                <a:latin typeface="Montserrat ExtraBold" panose="00000900000000000000" pitchFamily="2" charset="0"/>
                <a:ea typeface="Montserrat"/>
                <a:cs typeface="Montserrat"/>
                <a:sym typeface="Montserrat"/>
              </a:rPr>
              <a:t>	:</a:t>
            </a:r>
            <a:r>
              <a:rPr lang="vi-VN">
                <a:solidFill>
                  <a:schemeClr val="lt1"/>
                </a:solidFill>
                <a:latin typeface="Montserrat ExtraBold" panose="00000900000000000000" pitchFamily="2" charset="0"/>
                <a:ea typeface="Montserrat"/>
                <a:cs typeface="Montserrat"/>
                <a:sym typeface="Montserrat"/>
              </a:rPr>
              <a:t> </a:t>
            </a:r>
            <a:r>
              <a:rPr lang="en-US" b="0" i="0" u="none" strike="noStrike" cap="none">
                <a:solidFill>
                  <a:schemeClr val="lt1"/>
                </a:solidFill>
                <a:latin typeface="Montserrat ExtraBold" panose="00000900000000000000" pitchFamily="2" charset="0"/>
                <a:ea typeface="Montserrat"/>
                <a:cs typeface="Montserrat"/>
                <a:sym typeface="Montserrat"/>
              </a:rPr>
              <a:t>TS. ĐẶNG TRỌNG HỢP</a:t>
            </a:r>
            <a:endParaRPr>
              <a:latin typeface="Montserrat ExtraBold" panose="00000900000000000000" pitchFamily="2" charset="0"/>
            </a:endParaRPr>
          </a:p>
          <a:p>
            <a:pPr marL="0" marR="0" lvl="0" indent="0" rtl="0">
              <a:lnSpc>
                <a:spcPct val="130000"/>
              </a:lnSpc>
              <a:spcBef>
                <a:spcPts val="0"/>
              </a:spcBef>
              <a:spcAft>
                <a:spcPts val="0"/>
              </a:spcAft>
              <a:buClr>
                <a:schemeClr val="lt1"/>
              </a:buClr>
              <a:buSzPts val="1150"/>
              <a:buFont typeface="Montserrat"/>
              <a:buNone/>
            </a:pPr>
            <a:r>
              <a:rPr lang="en-US">
                <a:solidFill>
                  <a:schemeClr val="lt1"/>
                </a:solidFill>
                <a:latin typeface="Montserrat ExtraBold" panose="00000900000000000000" pitchFamily="2" charset="0"/>
                <a:ea typeface="Montserrat"/>
                <a:cs typeface="Montserrat"/>
                <a:sym typeface="Montserrat"/>
              </a:rPr>
              <a:t>SINH VIÊN</a:t>
            </a:r>
            <a:r>
              <a:rPr lang="vi-VN" b="0" i="0" u="none" strike="noStrike" cap="none">
                <a:solidFill>
                  <a:schemeClr val="lt1"/>
                </a:solidFill>
                <a:latin typeface="Montserrat ExtraBold" panose="00000900000000000000" pitchFamily="2" charset="0"/>
                <a:ea typeface="Montserrat"/>
                <a:cs typeface="Montserrat"/>
                <a:sym typeface="Montserrat"/>
              </a:rPr>
              <a:t>	: </a:t>
            </a:r>
            <a:r>
              <a:rPr lang="en-US" b="0" i="0" u="none" strike="noStrike" cap="none">
                <a:solidFill>
                  <a:schemeClr val="lt1"/>
                </a:solidFill>
                <a:latin typeface="Montserrat ExtraBold" panose="00000900000000000000" pitchFamily="2" charset="0"/>
                <a:ea typeface="Montserrat"/>
                <a:cs typeface="Montserrat"/>
                <a:sym typeface="Montserrat"/>
              </a:rPr>
              <a:t>NGUYỄN VĂN TỪ</a:t>
            </a:r>
            <a:endParaRPr lang="vi-VN" b="0" i="0" u="none" strike="noStrike" cap="none">
              <a:solidFill>
                <a:schemeClr val="lt1"/>
              </a:solidFill>
              <a:latin typeface="Montserrat ExtraBold" panose="00000900000000000000" pitchFamily="2" charset="0"/>
              <a:ea typeface="Montserrat"/>
              <a:cs typeface="Montserrat"/>
              <a:sym typeface="Montserrat"/>
            </a:endParaRPr>
          </a:p>
          <a:p>
            <a:pPr lvl="0">
              <a:lnSpc>
                <a:spcPct val="130000"/>
              </a:lnSpc>
              <a:buClr>
                <a:schemeClr val="lt1"/>
              </a:buClr>
              <a:buSzPts val="1150"/>
            </a:pPr>
            <a:r>
              <a:rPr lang="en-US">
                <a:solidFill>
                  <a:schemeClr val="lt1"/>
                </a:solidFill>
                <a:latin typeface="Montserrat ExtraBold" panose="00000900000000000000" pitchFamily="2" charset="0"/>
                <a:ea typeface="Montserrat"/>
                <a:cs typeface="Montserrat"/>
                <a:sym typeface="Montserrat"/>
              </a:rPr>
              <a:t>MÃ SINH VIÊN</a:t>
            </a:r>
            <a:r>
              <a:rPr lang="vi-VN">
                <a:solidFill>
                  <a:schemeClr val="lt1"/>
                </a:solidFill>
                <a:latin typeface="Montserrat ExtraBold" panose="00000900000000000000" pitchFamily="2" charset="0"/>
                <a:ea typeface="Montserrat"/>
                <a:cs typeface="Montserrat"/>
                <a:sym typeface="Montserrat"/>
              </a:rPr>
              <a:t>	</a:t>
            </a:r>
            <a:r>
              <a:rPr lang="en-US">
                <a:solidFill>
                  <a:schemeClr val="lt1"/>
                </a:solidFill>
                <a:latin typeface="Montserrat ExtraBold" panose="00000900000000000000" pitchFamily="2" charset="0"/>
                <a:ea typeface="Montserrat"/>
                <a:cs typeface="Montserrat"/>
                <a:sym typeface="Montserrat"/>
              </a:rPr>
              <a:t>:</a:t>
            </a:r>
            <a:r>
              <a:rPr lang="vi-VN">
                <a:solidFill>
                  <a:schemeClr val="lt1"/>
                </a:solidFill>
                <a:latin typeface="Montserrat ExtraBold" panose="00000900000000000000" pitchFamily="2" charset="0"/>
                <a:ea typeface="Montserrat"/>
                <a:cs typeface="Montserrat"/>
                <a:sym typeface="Montserrat"/>
              </a:rPr>
              <a:t> </a:t>
            </a:r>
            <a:r>
              <a:rPr lang="en-US">
                <a:solidFill>
                  <a:schemeClr val="lt1"/>
                </a:solidFill>
                <a:latin typeface="Montserrat ExtraBold" panose="00000900000000000000" pitchFamily="2" charset="0"/>
                <a:ea typeface="Montserrat"/>
                <a:cs typeface="Montserrat"/>
                <a:sym typeface="Montserrat"/>
              </a:rPr>
              <a:t>2021602929</a:t>
            </a:r>
            <a:endParaRPr>
              <a:latin typeface="Montserrat ExtraBold" panose="00000900000000000000" pitchFamily="2" charset="0"/>
            </a:endParaRPr>
          </a:p>
        </p:txBody>
      </p:sp>
      <p:cxnSp>
        <p:nvCxnSpPr>
          <p:cNvPr id="13" name="Straight Connector 12">
            <a:extLst>
              <a:ext uri="{FF2B5EF4-FFF2-40B4-BE49-F238E27FC236}">
                <a16:creationId xmlns:a16="http://schemas.microsoft.com/office/drawing/2014/main" id="{07C1EBD8-2176-F220-0190-529E212DB60A}"/>
              </a:ext>
            </a:extLst>
          </p:cNvPr>
          <p:cNvCxnSpPr/>
          <p:nvPr/>
        </p:nvCxnSpPr>
        <p:spPr>
          <a:xfrm>
            <a:off x="3137147" y="3201890"/>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Google Shape;177;p2">
            <a:extLst>
              <a:ext uri="{FF2B5EF4-FFF2-40B4-BE49-F238E27FC236}">
                <a16:creationId xmlns:a16="http://schemas.microsoft.com/office/drawing/2014/main" id="{CF050AF9-A8B6-98C2-09DB-CF21BC7319DB}"/>
              </a:ext>
            </a:extLst>
          </p:cNvPr>
          <p:cNvSpPr txBox="1"/>
          <p:nvPr/>
        </p:nvSpPr>
        <p:spPr>
          <a:xfrm>
            <a:off x="0" y="1947916"/>
            <a:ext cx="9141162"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accent1"/>
                </a:solidFill>
                <a:latin typeface="Montserrat ExtraBold" panose="00000900000000000000" pitchFamily="2" charset="0"/>
                <a:cs typeface="Times New Roman" panose="02020603050405020304" pitchFamily="18" charset="0"/>
                <a:sym typeface="Montserrat ExtraBold"/>
              </a:rPr>
              <a:t>ĐỒ ÁN TỐT NGHIỆP</a:t>
            </a:r>
            <a:endParaRPr sz="3200" b="1">
              <a:latin typeface="Montserrat ExtraBold" panose="00000900000000000000" pitchFamily="2" charset="0"/>
              <a:cs typeface="Times New Roman" panose="02020603050405020304" pitchFamily="18" charset="0"/>
            </a:endParaRPr>
          </a:p>
        </p:txBody>
      </p:sp>
      <p:sp>
        <p:nvSpPr>
          <p:cNvPr id="15" name="Google Shape;170;p2">
            <a:extLst>
              <a:ext uri="{FF2B5EF4-FFF2-40B4-BE49-F238E27FC236}">
                <a16:creationId xmlns:a16="http://schemas.microsoft.com/office/drawing/2014/main" id="{D41D7434-DA4F-4F64-C411-5964C10EF220}"/>
              </a:ext>
            </a:extLst>
          </p:cNvPr>
          <p:cNvSpPr txBox="1">
            <a:spLocks/>
          </p:cNvSpPr>
          <p:nvPr/>
        </p:nvSpPr>
        <p:spPr>
          <a:xfrm>
            <a:off x="0" y="214103"/>
            <a:ext cx="9144000" cy="731520"/>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a:solidFill>
                  <a:schemeClr val="lt1"/>
                </a:solidFill>
                <a:latin typeface="Montserrat ExtraBold" panose="00000900000000000000" pitchFamily="2" charset="0"/>
                <a:sym typeface="Montserrat"/>
              </a:rPr>
              <a:t>TRƯỜNG ĐẠI HỌC CÔNG NGHIỆP HÀ NỘI</a:t>
            </a:r>
            <a:endParaRPr lang="en-US" sz="1600" b="1">
              <a:solidFill>
                <a:schemeClr val="lt1"/>
              </a:solidFill>
              <a:latin typeface="Montserrat ExtraBold" panose="00000900000000000000" pitchFamily="2" charset="0"/>
              <a:sym typeface="Montserrat"/>
            </a:endParaRPr>
          </a:p>
          <a:p>
            <a:pPr marL="0" marR="0" lvl="0" indent="0" algn="ctr" rtl="0">
              <a:lnSpc>
                <a:spcPct val="130000"/>
              </a:lnSpc>
              <a:spcBef>
                <a:spcPts val="0"/>
              </a:spcBef>
              <a:spcAft>
                <a:spcPts val="0"/>
              </a:spcAft>
              <a:buClr>
                <a:schemeClr val="lt1"/>
              </a:buClr>
              <a:buSzPts val="1150"/>
              <a:buFont typeface="Montserrat"/>
              <a:buNone/>
            </a:pPr>
            <a:r>
              <a:rPr lang="vi-VN" sz="1600" b="1">
                <a:solidFill>
                  <a:schemeClr val="lt1"/>
                </a:solidFill>
                <a:latin typeface="Montserrat ExtraBold" panose="00000900000000000000" pitchFamily="2" charset="0"/>
                <a:sym typeface="Montserrat"/>
              </a:rPr>
              <a:t>KHOA CÔNG NGHỆ THÔNG TIN</a:t>
            </a:r>
            <a:endParaRPr sz="1600">
              <a:latin typeface="Montserrat ExtraBold" panose="00000900000000000000" pitchFamily="2" charset="0"/>
            </a:endParaRPr>
          </a:p>
        </p:txBody>
      </p:sp>
      <p:sp>
        <p:nvSpPr>
          <p:cNvPr id="17" name="Google Shape;170;p2">
            <a:extLst>
              <a:ext uri="{FF2B5EF4-FFF2-40B4-BE49-F238E27FC236}">
                <a16:creationId xmlns:a16="http://schemas.microsoft.com/office/drawing/2014/main" id="{A076BAAE-2F2C-1B87-240F-126E2E2660AF}"/>
              </a:ext>
            </a:extLst>
          </p:cNvPr>
          <p:cNvSpPr txBox="1">
            <a:spLocks/>
          </p:cNvSpPr>
          <p:nvPr/>
        </p:nvSpPr>
        <p:spPr>
          <a:xfrm>
            <a:off x="0" y="2453598"/>
            <a:ext cx="9144000" cy="598853"/>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a:solidFill>
                  <a:schemeClr val="lt1"/>
                </a:solidFill>
                <a:latin typeface="Montserrat ExtraBold" panose="00000900000000000000" pitchFamily="2" charset="0"/>
                <a:sym typeface="Montserrat"/>
              </a:rPr>
              <a:t>XÂY DỰNG WEBSITE BÁN CÀ PHÊ </a:t>
            </a:r>
          </a:p>
          <a:p>
            <a:pPr marL="0" marR="0" lvl="0" indent="0" algn="ctr" rtl="0">
              <a:lnSpc>
                <a:spcPct val="130000"/>
              </a:lnSpc>
              <a:spcBef>
                <a:spcPts val="0"/>
              </a:spcBef>
              <a:spcAft>
                <a:spcPts val="0"/>
              </a:spcAft>
              <a:buClr>
                <a:schemeClr val="lt1"/>
              </a:buClr>
              <a:buSzPts val="1150"/>
              <a:buFont typeface="Montserrat"/>
              <a:buNone/>
            </a:pPr>
            <a:r>
              <a:rPr lang="en-US" sz="1600" b="1">
                <a:solidFill>
                  <a:schemeClr val="lt1"/>
                </a:solidFill>
                <a:latin typeface="Montserrat ExtraBold" panose="00000900000000000000" pitchFamily="2" charset="0"/>
                <a:sym typeface="Montserrat"/>
              </a:rPr>
              <a:t>SỬ DỤNG SPRING BOOT</a:t>
            </a:r>
            <a:endParaRPr sz="1600">
              <a:latin typeface="Montserrat ExtraBold" panose="00000900000000000000" pitchFamily="2" charset="0"/>
            </a:endParaRPr>
          </a:p>
        </p:txBody>
      </p:sp>
      <p:sp>
        <p:nvSpPr>
          <p:cNvPr id="2" name="Google Shape;2160;p68">
            <a:extLst>
              <a:ext uri="{FF2B5EF4-FFF2-40B4-BE49-F238E27FC236}">
                <a16:creationId xmlns:a16="http://schemas.microsoft.com/office/drawing/2014/main" id="{7F41D3C8-CC5D-38B1-1A5F-50B29841107E}"/>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1/10</a:t>
            </a:r>
          </a:p>
        </p:txBody>
      </p:sp>
    </p:spTree>
    <p:extLst>
      <p:ext uri="{BB962C8B-B14F-4D97-AF65-F5344CB8AC3E}">
        <p14:creationId xmlns:p14="http://schemas.microsoft.com/office/powerpoint/2010/main" val="362336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l="-25000" r="-30000"/>
          </a:stretch>
        </a:blipFill>
        <a:effectLst/>
      </p:bgPr>
    </p:bg>
    <p:spTree>
      <p:nvGrpSpPr>
        <p:cNvPr id="1" name="Shape 161"/>
        <p:cNvGrpSpPr/>
        <p:nvPr/>
      </p:nvGrpSpPr>
      <p:grpSpPr>
        <a:xfrm>
          <a:off x="0" y="0"/>
          <a:ext cx="0" cy="0"/>
          <a:chOff x="0" y="0"/>
          <a:chExt cx="0" cy="0"/>
        </a:xfrm>
      </p:grpSpPr>
      <p:cxnSp>
        <p:nvCxnSpPr>
          <p:cNvPr id="165" name="Google Shape;165;p38"/>
          <p:cNvCxnSpPr/>
          <p:nvPr/>
        </p:nvCxnSpPr>
        <p:spPr>
          <a:xfrm>
            <a:off x="3190500" y="3344998"/>
            <a:ext cx="2763000" cy="0"/>
          </a:xfrm>
          <a:prstGeom prst="straightConnector1">
            <a:avLst/>
          </a:prstGeom>
          <a:noFill/>
          <a:ln w="9525" cap="flat" cmpd="sng">
            <a:solidFill>
              <a:schemeClr val="accent1"/>
            </a:solidFill>
            <a:prstDash val="solid"/>
            <a:round/>
            <a:headEnd type="none" w="med" len="med"/>
            <a:tailEnd type="none" w="med" len="med"/>
          </a:ln>
          <a:effectLst/>
        </p:spPr>
      </p:cxnSp>
      <p:sp>
        <p:nvSpPr>
          <p:cNvPr id="3" name="Title 2">
            <a:extLst>
              <a:ext uri="{FF2B5EF4-FFF2-40B4-BE49-F238E27FC236}">
                <a16:creationId xmlns:a16="http://schemas.microsoft.com/office/drawing/2014/main" id="{1EA525CA-9895-B5B1-10D1-2C7BCAEB542A}"/>
              </a:ext>
            </a:extLst>
          </p:cNvPr>
          <p:cNvSpPr>
            <a:spLocks noGrp="1"/>
          </p:cNvSpPr>
          <p:nvPr>
            <p:ph type="ctrTitle"/>
          </p:nvPr>
        </p:nvSpPr>
        <p:spPr>
          <a:xfrm>
            <a:off x="69802" y="1351147"/>
            <a:ext cx="9144000" cy="1938665"/>
          </a:xfrm>
        </p:spPr>
        <p:txBody>
          <a:bodyPr/>
          <a:lstStyle/>
          <a:p>
            <a:r>
              <a:rPr lang="en-US"/>
              <a:t>Em </a:t>
            </a:r>
            <a:r>
              <a:rPr lang="en-US" err="1"/>
              <a:t>xin</a:t>
            </a:r>
            <a:r>
              <a:rPr lang="en-US"/>
              <a:t> </a:t>
            </a:r>
            <a:r>
              <a:rPr lang="en-US" err="1"/>
              <a:t>chân</a:t>
            </a:r>
            <a:r>
              <a:rPr lang="en-US"/>
              <a:t> </a:t>
            </a:r>
            <a:r>
              <a:rPr lang="en-US" err="1"/>
              <a:t>thành</a:t>
            </a:r>
            <a:r>
              <a:rPr lang="en-US"/>
              <a:t> </a:t>
            </a:r>
            <a:r>
              <a:rPr lang="en-US" err="1"/>
              <a:t>cảm</a:t>
            </a:r>
            <a:r>
              <a:rPr lang="en-US"/>
              <a:t> </a:t>
            </a:r>
            <a:r>
              <a:rPr lang="en-US" err="1"/>
              <a:t>ơn</a:t>
            </a:r>
            <a:br>
              <a:rPr lang="en-US"/>
            </a:br>
            <a:r>
              <a:rPr lang="en-US"/>
              <a:t> </a:t>
            </a:r>
            <a:r>
              <a:rPr lang="en-US" err="1"/>
              <a:t>Kính</a:t>
            </a:r>
            <a:r>
              <a:rPr lang="en-US"/>
              <a:t> </a:t>
            </a:r>
            <a:r>
              <a:rPr lang="en-US" err="1"/>
              <a:t>chúc</a:t>
            </a:r>
            <a:r>
              <a:rPr lang="en-US"/>
              <a:t> </a:t>
            </a:r>
            <a:r>
              <a:rPr lang="en-US" err="1"/>
              <a:t>toàn</a:t>
            </a:r>
            <a:r>
              <a:rPr lang="en-US"/>
              <a:t> </a:t>
            </a:r>
            <a:r>
              <a:rPr lang="en-US" err="1"/>
              <a:t>thể</a:t>
            </a:r>
            <a:r>
              <a:rPr lang="en-US"/>
              <a:t> </a:t>
            </a:r>
            <a:r>
              <a:rPr lang="en-US" err="1"/>
              <a:t>hội</a:t>
            </a:r>
            <a:r>
              <a:rPr lang="en-US"/>
              <a:t> </a:t>
            </a:r>
            <a:r>
              <a:rPr lang="en-US" err="1"/>
              <a:t>đồng</a:t>
            </a:r>
            <a:r>
              <a:rPr lang="en-US"/>
              <a:t> </a:t>
            </a:r>
            <a:r>
              <a:rPr lang="en-US" err="1"/>
              <a:t>sức</a:t>
            </a:r>
            <a:r>
              <a:rPr lang="en-US"/>
              <a:t> </a:t>
            </a:r>
            <a:r>
              <a:rPr lang="en-US" err="1"/>
              <a:t>khỏe</a:t>
            </a:r>
            <a:r>
              <a:rPr lang="en-US"/>
              <a:t> - </a:t>
            </a:r>
            <a:r>
              <a:rPr lang="en-US" err="1"/>
              <a:t>hạnh</a:t>
            </a:r>
            <a:r>
              <a:rPr lang="en-US"/>
              <a:t> </a:t>
            </a:r>
            <a:r>
              <a:rPr lang="en-US" err="1"/>
              <a:t>phúc</a:t>
            </a:r>
            <a:r>
              <a:rPr lang="en-US"/>
              <a:t>!</a:t>
            </a:r>
          </a:p>
        </p:txBody>
      </p:sp>
      <p:sp>
        <p:nvSpPr>
          <p:cNvPr id="4" name="Google Shape;2160;p68">
            <a:extLst>
              <a:ext uri="{FF2B5EF4-FFF2-40B4-BE49-F238E27FC236}">
                <a16:creationId xmlns:a16="http://schemas.microsoft.com/office/drawing/2014/main" id="{949A938D-3361-9E13-0DCD-830E6F36B271}"/>
              </a:ext>
            </a:extLst>
          </p:cNvPr>
          <p:cNvSpPr txBox="1">
            <a:spLocks/>
          </p:cNvSpPr>
          <p:nvPr/>
        </p:nvSpPr>
        <p:spPr>
          <a:xfrm>
            <a:off x="812137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10/10</a:t>
            </a:r>
          </a:p>
        </p:txBody>
      </p:sp>
      <p:grpSp>
        <p:nvGrpSpPr>
          <p:cNvPr id="2" name="Group 1">
            <a:extLst>
              <a:ext uri="{FF2B5EF4-FFF2-40B4-BE49-F238E27FC236}">
                <a16:creationId xmlns:a16="http://schemas.microsoft.com/office/drawing/2014/main" id="{96A9DB71-02BA-8175-17D2-C0EB3DCD41BC}"/>
              </a:ext>
            </a:extLst>
          </p:cNvPr>
          <p:cNvGrpSpPr/>
          <p:nvPr/>
        </p:nvGrpSpPr>
        <p:grpSpPr>
          <a:xfrm>
            <a:off x="3179111" y="378748"/>
            <a:ext cx="2674096" cy="972399"/>
            <a:chOff x="3559897" y="831288"/>
            <a:chExt cx="2113031" cy="802481"/>
          </a:xfrm>
        </p:grpSpPr>
        <p:sp>
          <p:nvSpPr>
            <p:cNvPr id="5" name="Google Shape;153;p1">
              <a:extLst>
                <a:ext uri="{FF2B5EF4-FFF2-40B4-BE49-F238E27FC236}">
                  <a16:creationId xmlns:a16="http://schemas.microsoft.com/office/drawing/2014/main" id="{AA16516E-9DEA-4A8F-D8DC-1B53AB92FBCB}"/>
                </a:ext>
              </a:extLst>
            </p:cNvPr>
            <p:cNvSpPr/>
            <p:nvPr/>
          </p:nvSpPr>
          <p:spPr>
            <a:xfrm>
              <a:off x="3559897" y="879030"/>
              <a:ext cx="2024205" cy="668018"/>
            </a:xfrm>
            <a:prstGeom prst="roundRect">
              <a:avLst>
                <a:gd name="adj" fmla="val 50000"/>
              </a:avLst>
            </a:prstGeom>
            <a:solidFill>
              <a:srgbClr val="D8D8D8">
                <a:alpha val="2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ea typeface="Arial"/>
                <a:cs typeface="Arial"/>
                <a:sym typeface="Arial"/>
              </a:endParaRPr>
            </a:p>
          </p:txBody>
        </p:sp>
        <p:grpSp>
          <p:nvGrpSpPr>
            <p:cNvPr id="6" name="Google Shape;158;p1">
              <a:extLst>
                <a:ext uri="{FF2B5EF4-FFF2-40B4-BE49-F238E27FC236}">
                  <a16:creationId xmlns:a16="http://schemas.microsoft.com/office/drawing/2014/main" id="{3FC37C30-B3BC-0B32-D7B5-33BE0A5619EF}"/>
                </a:ext>
              </a:extLst>
            </p:cNvPr>
            <p:cNvGrpSpPr/>
            <p:nvPr/>
          </p:nvGrpSpPr>
          <p:grpSpPr>
            <a:xfrm>
              <a:off x="3827206" y="831288"/>
              <a:ext cx="1845722" cy="802481"/>
              <a:chOff x="3871597" y="1590573"/>
              <a:chExt cx="1845722" cy="802481"/>
            </a:xfrm>
          </p:grpSpPr>
          <p:pic>
            <p:nvPicPr>
              <p:cNvPr id="7" name="Google Shape;159;p1">
                <a:extLst>
                  <a:ext uri="{FF2B5EF4-FFF2-40B4-BE49-F238E27FC236}">
                    <a16:creationId xmlns:a16="http://schemas.microsoft.com/office/drawing/2014/main" id="{C66F94C5-7917-B0AF-7E84-89F0C873C4CA}"/>
                  </a:ext>
                </a:extLst>
              </p:cNvPr>
              <p:cNvPicPr preferRelativeResize="0"/>
              <p:nvPr/>
            </p:nvPicPr>
            <p:blipFill rotWithShape="1">
              <a:blip r:embed="rId4">
                <a:alphaModFix/>
              </a:blip>
              <a:srcRect/>
              <a:stretch/>
            </p:blipFill>
            <p:spPr>
              <a:xfrm>
                <a:off x="3871597" y="1731170"/>
                <a:ext cx="419089" cy="419089"/>
              </a:xfrm>
              <a:prstGeom prst="rect">
                <a:avLst/>
              </a:prstGeom>
              <a:noFill/>
              <a:ln>
                <a:noFill/>
              </a:ln>
            </p:spPr>
          </p:pic>
          <p:pic>
            <p:nvPicPr>
              <p:cNvPr id="9" name="Google Shape;160;p1">
                <a:extLst>
                  <a:ext uri="{FF2B5EF4-FFF2-40B4-BE49-F238E27FC236}">
                    <a16:creationId xmlns:a16="http://schemas.microsoft.com/office/drawing/2014/main" id="{14BCB633-94BD-7AE2-94CE-D0E7A6D96ECC}"/>
                  </a:ext>
                </a:extLst>
              </p:cNvPr>
              <p:cNvPicPr preferRelativeResize="0"/>
              <p:nvPr/>
            </p:nvPicPr>
            <p:blipFill rotWithShape="1">
              <a:blip r:embed="rId5">
                <a:alphaModFix/>
              </a:blip>
              <a:srcRect/>
              <a:stretch/>
            </p:blipFill>
            <p:spPr>
              <a:xfrm>
                <a:off x="4290686" y="1590573"/>
                <a:ext cx="1426633" cy="802481"/>
              </a:xfrm>
              <a:prstGeom prst="rect">
                <a:avLst/>
              </a:prstGeom>
              <a:noFill/>
              <a:ln>
                <a:noFill/>
              </a:ln>
            </p:spPr>
          </p:pic>
        </p:grpSp>
      </p:grpSp>
    </p:spTree>
    <p:extLst>
      <p:ext uri="{BB962C8B-B14F-4D97-AF65-F5344CB8AC3E}">
        <p14:creationId xmlns:p14="http://schemas.microsoft.com/office/powerpoint/2010/main" val="27862247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t="-15000" r="-5000"/>
          </a:stretch>
        </a:blipFill>
        <a:effectLst/>
      </p:bgPr>
    </p:bg>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475963" y="613392"/>
            <a:ext cx="4615722" cy="579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NỘI DUNG CHÍNH</a:t>
            </a:r>
          </a:p>
        </p:txBody>
      </p:sp>
      <p:cxnSp>
        <p:nvCxnSpPr>
          <p:cNvPr id="172" name="Google Shape;172;p39"/>
          <p:cNvCxnSpPr>
            <a:cxnSpLocks/>
          </p:cNvCxnSpPr>
          <p:nvPr/>
        </p:nvCxnSpPr>
        <p:spPr>
          <a:xfrm>
            <a:off x="1576815" y="1193379"/>
            <a:ext cx="4057646" cy="0"/>
          </a:xfrm>
          <a:prstGeom prst="straightConnector1">
            <a:avLst/>
          </a:prstGeom>
          <a:noFill/>
          <a:ln w="9525" cap="flat" cmpd="sng">
            <a:solidFill>
              <a:schemeClr val="accent1"/>
            </a:solidFill>
            <a:prstDash val="solid"/>
            <a:round/>
            <a:headEnd type="none" w="med" len="med"/>
            <a:tailEnd type="none" w="med" len="med"/>
          </a:ln>
          <a:effectLst/>
        </p:spPr>
      </p:cxnSp>
      <p:sp>
        <p:nvSpPr>
          <p:cNvPr id="9" name="Google Shape;2160;p68">
            <a:extLst>
              <a:ext uri="{FF2B5EF4-FFF2-40B4-BE49-F238E27FC236}">
                <a16:creationId xmlns:a16="http://schemas.microsoft.com/office/drawing/2014/main" id="{59B37ABC-0925-468B-E560-EB4831B229EA}"/>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2/10</a:t>
            </a:r>
          </a:p>
        </p:txBody>
      </p:sp>
      <p:sp>
        <p:nvSpPr>
          <p:cNvPr id="7" name="Google Shape;161;p1">
            <a:extLst>
              <a:ext uri="{FF2B5EF4-FFF2-40B4-BE49-F238E27FC236}">
                <a16:creationId xmlns:a16="http://schemas.microsoft.com/office/drawing/2014/main" id="{282823E7-5F02-4BCB-9E16-BB3C5502EE45}"/>
              </a:ext>
            </a:extLst>
          </p:cNvPr>
          <p:cNvSpPr txBox="1"/>
          <p:nvPr/>
        </p:nvSpPr>
        <p:spPr>
          <a:xfrm>
            <a:off x="1475963" y="1376698"/>
            <a:ext cx="4833551" cy="2731145"/>
          </a:xfrm>
          <a:prstGeom prst="rect">
            <a:avLst/>
          </a:prstGeom>
          <a:noFill/>
          <a:ln>
            <a:noFill/>
          </a:ln>
        </p:spPr>
        <p:txBody>
          <a:bodyPr spcFirstLastPara="1" wrap="square" lIns="91425" tIns="91425" rIns="91425" bIns="91425" anchor="t" anchorCtr="0">
            <a:noAutofit/>
          </a:bodyPr>
          <a:lstStyle/>
          <a:p>
            <a:pPr marL="342900" marR="0" lvl="0" indent="-342900" rtl="0">
              <a:lnSpc>
                <a:spcPct val="200000"/>
              </a:lnSpc>
              <a:spcBef>
                <a:spcPts val="0"/>
              </a:spcBef>
              <a:spcAft>
                <a:spcPts val="0"/>
              </a:spcAft>
              <a:buClr>
                <a:schemeClr val="lt1"/>
              </a:buClr>
              <a:buSzPts val="1150"/>
              <a:buFont typeface="Montserrat"/>
              <a:buAutoNum type="arabicPeriod"/>
            </a:pPr>
            <a:r>
              <a:rPr lang="en-US" sz="1600" i="0" u="none" strike="noStrike" cap="none" err="1">
                <a:solidFill>
                  <a:schemeClr val="lt1"/>
                </a:solidFill>
                <a:latin typeface="Montserrat ExtraBold" panose="00000900000000000000" pitchFamily="2" charset="0"/>
                <a:ea typeface="Montserrat"/>
                <a:cs typeface="Montserrat"/>
                <a:sym typeface="Montserrat"/>
              </a:rPr>
              <a:t>Tổng</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quan</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về</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công</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nghệ</a:t>
            </a:r>
            <a:endParaRPr lang="en-US" sz="1600">
              <a:solidFill>
                <a:schemeClr val="lt1"/>
              </a:solidFill>
              <a:latin typeface="Montserrat ExtraBold" panose="00000900000000000000" pitchFamily="2" charset="0"/>
              <a:ea typeface="Montserrat"/>
              <a:cs typeface="Montserrat"/>
              <a:sym typeface="Montserrat"/>
            </a:endParaRPr>
          </a:p>
          <a:p>
            <a:pPr marL="342900" marR="0" lvl="0" indent="-342900" rtl="0">
              <a:lnSpc>
                <a:spcPct val="200000"/>
              </a:lnSpc>
              <a:spcBef>
                <a:spcPts val="0"/>
              </a:spcBef>
              <a:spcAft>
                <a:spcPts val="0"/>
              </a:spcAft>
              <a:buClr>
                <a:schemeClr val="lt1"/>
              </a:buClr>
              <a:buSzPts val="1150"/>
              <a:buFont typeface="Montserrat"/>
              <a:buAutoNum type="arabicPeriod"/>
            </a:pPr>
            <a:r>
              <a:rPr lang="en-US" sz="1600" i="0" u="none" strike="noStrike" cap="none" err="1">
                <a:solidFill>
                  <a:schemeClr val="lt1"/>
                </a:solidFill>
                <a:latin typeface="Montserrat ExtraBold" panose="00000900000000000000" pitchFamily="2" charset="0"/>
                <a:ea typeface="Montserrat"/>
                <a:cs typeface="Montserrat"/>
                <a:sym typeface="Montserrat"/>
              </a:rPr>
              <a:t>Phân</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tích</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thiết</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kế</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hệ</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thống</a:t>
            </a:r>
            <a:endParaRPr lang="en-US" sz="1600" i="0" u="none" strike="noStrike" cap="none">
              <a:solidFill>
                <a:schemeClr val="lt1"/>
              </a:solidFill>
              <a:latin typeface="Montserrat ExtraBold" panose="00000900000000000000" pitchFamily="2" charset="0"/>
              <a:ea typeface="Montserrat"/>
              <a:cs typeface="Montserrat"/>
              <a:sym typeface="Montserrat"/>
            </a:endParaRPr>
          </a:p>
          <a:p>
            <a:pPr marL="342900" marR="0" lvl="0" indent="-342900" rtl="0">
              <a:lnSpc>
                <a:spcPct val="200000"/>
              </a:lnSpc>
              <a:spcBef>
                <a:spcPts val="0"/>
              </a:spcBef>
              <a:spcAft>
                <a:spcPts val="0"/>
              </a:spcAft>
              <a:buClr>
                <a:schemeClr val="lt1"/>
              </a:buClr>
              <a:buSzPts val="1150"/>
              <a:buFont typeface="Montserrat"/>
              <a:buAutoNum type="arabicPeriod"/>
            </a:pPr>
            <a:r>
              <a:rPr lang="en-US" sz="1600" err="1">
                <a:solidFill>
                  <a:schemeClr val="lt1"/>
                </a:solidFill>
                <a:latin typeface="Montserrat ExtraBold" panose="00000900000000000000" pitchFamily="2" charset="0"/>
                <a:ea typeface="Montserrat"/>
                <a:cs typeface="Montserrat"/>
                <a:sym typeface="Montserrat"/>
              </a:rPr>
              <a:t>Kết</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quả</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và</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hướng</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phát</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triển</a:t>
            </a:r>
            <a:endParaRPr lang="en-US" sz="1600">
              <a:solidFill>
                <a:schemeClr val="lt1"/>
              </a:solidFill>
              <a:latin typeface="Montserrat ExtraBold" panose="00000900000000000000" pitchFamily="2" charset="0"/>
              <a:ea typeface="Montserrat"/>
              <a:cs typeface="Montserrat"/>
              <a:sym typeface="Montserrat"/>
            </a:endParaRPr>
          </a:p>
          <a:p>
            <a:pPr marL="342900" marR="0" lvl="0" indent="-342900" rtl="0">
              <a:lnSpc>
                <a:spcPct val="200000"/>
              </a:lnSpc>
              <a:spcBef>
                <a:spcPts val="0"/>
              </a:spcBef>
              <a:spcAft>
                <a:spcPts val="0"/>
              </a:spcAft>
              <a:buClr>
                <a:schemeClr val="lt1"/>
              </a:buClr>
              <a:buSzPts val="1150"/>
              <a:buFont typeface="Montserrat"/>
              <a:buAutoNum type="arabicPeriod"/>
            </a:pPr>
            <a:r>
              <a:rPr lang="en-US" sz="1600" i="0" u="none" strike="noStrike" cap="none">
                <a:solidFill>
                  <a:schemeClr val="lt1"/>
                </a:solidFill>
                <a:latin typeface="Montserrat ExtraBold" panose="00000900000000000000" pitchFamily="2" charset="0"/>
                <a:ea typeface="Montserrat"/>
                <a:cs typeface="Montserrat"/>
                <a:sym typeface="Montserrat"/>
              </a:rPr>
              <a:t>Demo </a:t>
            </a:r>
            <a:r>
              <a:rPr lang="en-US" sz="1600" i="0" u="none" strike="noStrike" cap="none" err="1">
                <a:solidFill>
                  <a:schemeClr val="lt1"/>
                </a:solidFill>
                <a:latin typeface="Montserrat ExtraBold" panose="00000900000000000000" pitchFamily="2" charset="0"/>
                <a:ea typeface="Montserrat"/>
                <a:cs typeface="Montserrat"/>
                <a:sym typeface="Montserrat"/>
              </a:rPr>
              <a:t>sản</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phẩm</a:t>
            </a:r>
            <a:endParaRPr lang="en-US" sz="1600" i="0" u="none" strike="noStrike" cap="none">
              <a:solidFill>
                <a:schemeClr val="lt1"/>
              </a:solidFill>
              <a:latin typeface="Montserrat ExtraBold" panose="00000900000000000000" pitchFamily="2" charset="0"/>
              <a:ea typeface="Montserrat"/>
              <a:cs typeface="Montserrat"/>
              <a:sym typeface="Montserrat"/>
            </a:endParaRPr>
          </a:p>
        </p:txBody>
      </p:sp>
      <p:sp>
        <p:nvSpPr>
          <p:cNvPr id="8" name="Freeform 11">
            <a:extLst>
              <a:ext uri="{FF2B5EF4-FFF2-40B4-BE49-F238E27FC236}">
                <a16:creationId xmlns:a16="http://schemas.microsoft.com/office/drawing/2014/main" id="{66F40C91-A490-9E52-F208-E7C21B170239}"/>
              </a:ext>
            </a:extLst>
          </p:cNvPr>
          <p:cNvSpPr/>
          <p:nvPr/>
        </p:nvSpPr>
        <p:spPr>
          <a:xfrm>
            <a:off x="6115834" y="1193379"/>
            <a:ext cx="2208912" cy="2354460"/>
          </a:xfrm>
          <a:custGeom>
            <a:avLst/>
            <a:gdLst/>
            <a:ahLst/>
            <a:cxnLst/>
            <a:rect l="l" t="t" r="r" b="b"/>
            <a:pathLst>
              <a:path w="4971737" h="5299332">
                <a:moveTo>
                  <a:pt x="0" y="0"/>
                </a:moveTo>
                <a:lnTo>
                  <a:pt x="4971737" y="0"/>
                </a:lnTo>
                <a:lnTo>
                  <a:pt x="4971737" y="5299333"/>
                </a:lnTo>
                <a:lnTo>
                  <a:pt x="0" y="5299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85386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31" name="Google Shape;170;p39">
            <a:extLst>
              <a:ext uri="{FF2B5EF4-FFF2-40B4-BE49-F238E27FC236}">
                <a16:creationId xmlns:a16="http://schemas.microsoft.com/office/drawing/2014/main" id="{58519894-E0EF-14F6-93F8-00BDB7DB03E7}"/>
              </a:ext>
            </a:extLst>
          </p:cNvPr>
          <p:cNvSpPr txBox="1">
            <a:spLocks/>
          </p:cNvSpPr>
          <p:nvPr/>
        </p:nvSpPr>
        <p:spPr>
          <a:xfrm>
            <a:off x="675151" y="417507"/>
            <a:ext cx="5486399"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1. </a:t>
            </a:r>
            <a:r>
              <a:rPr lang="en-US" sz="2600" err="1">
                <a:solidFill>
                  <a:srgbClr val="FFAB40"/>
                </a:solidFill>
              </a:rPr>
              <a:t>Tổng</a:t>
            </a:r>
            <a:r>
              <a:rPr lang="en-US" sz="2600">
                <a:solidFill>
                  <a:srgbClr val="FFAB40"/>
                </a:solidFill>
              </a:rPr>
              <a:t> </a:t>
            </a:r>
            <a:r>
              <a:rPr lang="en-US" sz="2600" err="1">
                <a:solidFill>
                  <a:srgbClr val="FFAB40"/>
                </a:solidFill>
              </a:rPr>
              <a:t>quan</a:t>
            </a:r>
            <a:r>
              <a:rPr lang="en-US" sz="2600">
                <a:solidFill>
                  <a:srgbClr val="FFAB40"/>
                </a:solidFill>
              </a:rPr>
              <a:t> </a:t>
            </a:r>
            <a:r>
              <a:rPr lang="en-US" sz="2600" err="1">
                <a:solidFill>
                  <a:srgbClr val="FFAB40"/>
                </a:solidFill>
              </a:rPr>
              <a:t>và</a:t>
            </a:r>
            <a:r>
              <a:rPr lang="en-US" sz="2600">
                <a:solidFill>
                  <a:srgbClr val="FFAB40"/>
                </a:solidFill>
              </a:rPr>
              <a:t> </a:t>
            </a:r>
            <a:r>
              <a:rPr lang="en-US" sz="2600" err="1">
                <a:solidFill>
                  <a:srgbClr val="FFAB40"/>
                </a:solidFill>
              </a:rPr>
              <a:t>công</a:t>
            </a:r>
            <a:r>
              <a:rPr lang="en-US" sz="2600">
                <a:solidFill>
                  <a:srgbClr val="FFAB40"/>
                </a:solidFill>
              </a:rPr>
              <a:t> </a:t>
            </a:r>
            <a:r>
              <a:rPr lang="en-US" sz="2600" err="1">
                <a:solidFill>
                  <a:srgbClr val="FFAB40"/>
                </a:solidFill>
              </a:rPr>
              <a:t>nghệ</a:t>
            </a:r>
            <a:endParaRPr lang="en-US" sz="2600">
              <a:solidFill>
                <a:srgbClr val="FFAB40"/>
              </a:solidFill>
            </a:endParaRPr>
          </a:p>
        </p:txBody>
      </p:sp>
      <p:cxnSp>
        <p:nvCxnSpPr>
          <p:cNvPr id="32" name="Google Shape;172;p39">
            <a:extLst>
              <a:ext uri="{FF2B5EF4-FFF2-40B4-BE49-F238E27FC236}">
                <a16:creationId xmlns:a16="http://schemas.microsoft.com/office/drawing/2014/main" id="{4292B76A-ECC0-BCA3-34EE-A9BB8626F032}"/>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B11B2657-9945-E05F-B6F3-A9FA3CFBBDBA}"/>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3/10</a:t>
            </a:r>
          </a:p>
        </p:txBody>
      </p:sp>
      <p:sp>
        <p:nvSpPr>
          <p:cNvPr id="4" name="Google Shape;161;p1">
            <a:extLst>
              <a:ext uri="{FF2B5EF4-FFF2-40B4-BE49-F238E27FC236}">
                <a16:creationId xmlns:a16="http://schemas.microsoft.com/office/drawing/2014/main" id="{7A298592-7753-1B7D-0F58-36AAB34A9754}"/>
              </a:ext>
            </a:extLst>
          </p:cNvPr>
          <p:cNvSpPr txBox="1"/>
          <p:nvPr/>
        </p:nvSpPr>
        <p:spPr>
          <a:xfrm>
            <a:off x="675151" y="1085851"/>
            <a:ext cx="7453206" cy="3331508"/>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600" i="0" u="none" strike="noStrike" cap="none">
                <a:solidFill>
                  <a:schemeClr val="lt1"/>
                </a:solidFill>
                <a:latin typeface="Montserrat ExtraBold" panose="00000900000000000000" pitchFamily="2" charset="0"/>
                <a:ea typeface="Montserrat"/>
                <a:cs typeface="Montserrat"/>
                <a:sym typeface="Montserrat"/>
              </a:rPr>
              <a:t>1.1 </a:t>
            </a:r>
            <a:r>
              <a:rPr lang="en-US" sz="1600" i="0" u="none" strike="noStrike" cap="none" err="1">
                <a:solidFill>
                  <a:schemeClr val="lt1"/>
                </a:solidFill>
                <a:latin typeface="Montserrat ExtraBold" panose="00000900000000000000" pitchFamily="2" charset="0"/>
                <a:ea typeface="Montserrat"/>
                <a:cs typeface="Montserrat"/>
                <a:sym typeface="Montserrat"/>
              </a:rPr>
              <a:t>Lí</a:t>
            </a:r>
            <a:r>
              <a:rPr lang="en-US" sz="1600" i="0" u="none" strike="noStrike" cap="none">
                <a:solidFill>
                  <a:schemeClr val="lt1"/>
                </a:solidFill>
                <a:latin typeface="Montserrat ExtraBold" panose="00000900000000000000" pitchFamily="2" charset="0"/>
                <a:ea typeface="Montserrat"/>
                <a:cs typeface="Montserrat"/>
                <a:sym typeface="Montserrat"/>
              </a:rPr>
              <a:t> do </a:t>
            </a:r>
            <a:r>
              <a:rPr lang="en-US" sz="1600" i="0" u="none" strike="noStrike" cap="none" err="1">
                <a:solidFill>
                  <a:schemeClr val="lt1"/>
                </a:solidFill>
                <a:latin typeface="Montserrat ExtraBold" panose="00000900000000000000" pitchFamily="2" charset="0"/>
                <a:ea typeface="Montserrat"/>
                <a:cs typeface="Montserrat"/>
                <a:sym typeface="Montserrat"/>
              </a:rPr>
              <a:t>chọn</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đề</a:t>
            </a:r>
            <a:r>
              <a:rPr lang="en-US" sz="1600" i="0" u="none" strike="noStrike" cap="none">
                <a:solidFill>
                  <a:schemeClr val="lt1"/>
                </a:solidFill>
                <a:latin typeface="Montserrat ExtraBold" panose="00000900000000000000" pitchFamily="2" charset="0"/>
                <a:ea typeface="Montserrat"/>
                <a:cs typeface="Montserrat"/>
                <a:sym typeface="Montserrat"/>
              </a:rPr>
              <a:t> </a:t>
            </a:r>
            <a:r>
              <a:rPr lang="en-US" sz="1600" i="0" u="none" strike="noStrike" cap="none" err="1">
                <a:solidFill>
                  <a:schemeClr val="lt1"/>
                </a:solidFill>
                <a:latin typeface="Montserrat ExtraBold" panose="00000900000000000000" pitchFamily="2" charset="0"/>
                <a:ea typeface="Montserrat"/>
                <a:cs typeface="Montserrat"/>
                <a:sym typeface="Montserrat"/>
              </a:rPr>
              <a:t>tài</a:t>
            </a:r>
            <a:endParaRPr lang="en-US" sz="1600" i="0" u="none" strike="noStrike" cap="none">
              <a:solidFill>
                <a:schemeClr val="lt1"/>
              </a:solidFill>
              <a:latin typeface="Montserrat ExtraBold" panose="00000900000000000000" pitchFamily="2" charset="0"/>
              <a:ea typeface="Montserrat"/>
              <a:cs typeface="Montserrat"/>
              <a:sym typeface="Montserrat"/>
            </a:endParaRPr>
          </a:p>
          <a:p>
            <a:pPr marL="285750" marR="0" lvl="0" indent="-285750" rtl="0">
              <a:lnSpc>
                <a:spcPct val="200000"/>
              </a:lnSpc>
              <a:spcBef>
                <a:spcPts val="0"/>
              </a:spcBef>
              <a:spcAft>
                <a:spcPts val="0"/>
              </a:spcAft>
              <a:buClr>
                <a:schemeClr val="lt1"/>
              </a:buClr>
              <a:buSzPts val="1150"/>
              <a:buFont typeface="Arial" panose="020B0604020202020204" pitchFamily="34" charset="0"/>
              <a:buChar char="•"/>
            </a:pPr>
            <a:r>
              <a:rPr lang="vi-VN" sz="1200">
                <a:solidFill>
                  <a:schemeClr val="bg1"/>
                </a:solidFill>
                <a:latin typeface="Montserrat ExtraBold" panose="00000900000000000000" pitchFamily="2" charset="0"/>
                <a:cs typeface="Mongolian Baiti" panose="03000500000000000000" pitchFamily="66" charset="0"/>
              </a:rPr>
              <a:t>Trong xã hội hiện đại, cà phê không chỉ là thức uống phổ biến mà còn là nét văn hóa gắn liền với giao tiếp và thư giãn. Mô hình kinh doanh Coffee Shop ngày càng phát triển, đặc biệt trong giới trẻ và nhân viên văn phòng.</a:t>
            </a:r>
            <a:endParaRPr lang="en-US" sz="1200">
              <a:solidFill>
                <a:schemeClr val="bg1"/>
              </a:solidFill>
              <a:latin typeface="Montserrat ExtraBold" panose="00000900000000000000" pitchFamily="2" charset="0"/>
              <a:cs typeface="Mongolian Baiti" panose="03000500000000000000" pitchFamily="66" charset="0"/>
            </a:endParaRPr>
          </a:p>
          <a:p>
            <a:pPr marL="285750" marR="0" lvl="0" indent="-285750" rtl="0">
              <a:lnSpc>
                <a:spcPct val="200000"/>
              </a:lnSpc>
              <a:spcBef>
                <a:spcPts val="0"/>
              </a:spcBef>
              <a:spcAft>
                <a:spcPts val="0"/>
              </a:spcAft>
              <a:buClr>
                <a:schemeClr val="lt1"/>
              </a:buClr>
              <a:buSzPts val="1150"/>
              <a:buFont typeface="Arial" panose="020B0604020202020204" pitchFamily="34" charset="0"/>
              <a:buChar char="•"/>
            </a:pPr>
            <a:r>
              <a:rPr lang="en-US" sz="1200">
                <a:solidFill>
                  <a:schemeClr val="bg1"/>
                </a:solidFill>
                <a:latin typeface="Montserrat ExtraBold" panose="00000900000000000000" pitchFamily="2" charset="0"/>
              </a:rPr>
              <a:t>Website </a:t>
            </a:r>
            <a:r>
              <a:rPr lang="en-US" sz="1200" err="1">
                <a:solidFill>
                  <a:schemeClr val="bg1"/>
                </a:solidFill>
                <a:latin typeface="Montserrat ExtraBold" panose="00000900000000000000" pitchFamily="2" charset="0"/>
              </a:rPr>
              <a:t>bán</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cà</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phê</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giúp</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khách</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hàng</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dễ</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dàng</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mua</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sắm</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trực</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tuyến</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đồng</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thời</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hỗ</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trợ</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quản</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lý</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cửa</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hàng</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hiệu</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quả</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thông</a:t>
            </a:r>
            <a:r>
              <a:rPr lang="en-US" sz="1200">
                <a:solidFill>
                  <a:schemeClr val="bg1"/>
                </a:solidFill>
                <a:latin typeface="Montserrat ExtraBold" panose="00000900000000000000" pitchFamily="2" charset="0"/>
              </a:rPr>
              <a:t> qua </a:t>
            </a:r>
            <a:r>
              <a:rPr lang="en-US" sz="1200" err="1">
                <a:solidFill>
                  <a:schemeClr val="bg1"/>
                </a:solidFill>
                <a:latin typeface="Montserrat ExtraBold" panose="00000900000000000000" pitchFamily="2" charset="0"/>
              </a:rPr>
              <a:t>các</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chức</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năng</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theo</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dõi</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tồn</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kho</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và</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kiểm</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soát</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nhập</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xuất</a:t>
            </a:r>
            <a:r>
              <a:rPr lang="en-US" sz="1200">
                <a:solidFill>
                  <a:schemeClr val="bg1"/>
                </a:solidFill>
                <a:latin typeface="Montserrat ExtraBold" panose="00000900000000000000" pitchFamily="2" charset="0"/>
              </a:rPr>
              <a:t> </a:t>
            </a:r>
            <a:r>
              <a:rPr lang="en-US" sz="1200" err="1">
                <a:solidFill>
                  <a:schemeClr val="bg1"/>
                </a:solidFill>
                <a:latin typeface="Montserrat ExtraBold" panose="00000900000000000000" pitchFamily="2" charset="0"/>
              </a:rPr>
              <a:t>hàng</a:t>
            </a:r>
            <a:r>
              <a:rPr lang="en-US" sz="1200">
                <a:solidFill>
                  <a:schemeClr val="bg1"/>
                </a:solidFill>
                <a:latin typeface="Montserrat ExtraBold" panose="00000900000000000000" pitchFamily="2" charset="0"/>
              </a:rPr>
              <a:t>.</a:t>
            </a:r>
            <a:endParaRPr lang="en-US" sz="1200" i="0" u="none" strike="noStrike" cap="none">
              <a:solidFill>
                <a:schemeClr val="bg1"/>
              </a:solidFill>
              <a:latin typeface="Montserrat ExtraBold" panose="00000900000000000000" pitchFamily="2" charset="0"/>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B9967070-89FF-E4F2-7A1B-A9DF73A63071}"/>
            </a:ext>
          </a:extLst>
        </p:cNvPr>
        <p:cNvGrpSpPr/>
        <p:nvPr/>
      </p:nvGrpSpPr>
      <p:grpSpPr>
        <a:xfrm>
          <a:off x="0" y="0"/>
          <a:ext cx="0" cy="0"/>
          <a:chOff x="0" y="0"/>
          <a:chExt cx="0" cy="0"/>
        </a:xfrm>
      </p:grpSpPr>
      <p:sp>
        <p:nvSpPr>
          <p:cNvPr id="31" name="Google Shape;170;p39">
            <a:extLst>
              <a:ext uri="{FF2B5EF4-FFF2-40B4-BE49-F238E27FC236}">
                <a16:creationId xmlns:a16="http://schemas.microsoft.com/office/drawing/2014/main" id="{0C1E8EBF-147A-3F87-61CB-48FD98559A6F}"/>
              </a:ext>
            </a:extLst>
          </p:cNvPr>
          <p:cNvSpPr txBox="1">
            <a:spLocks/>
          </p:cNvSpPr>
          <p:nvPr/>
        </p:nvSpPr>
        <p:spPr>
          <a:xfrm>
            <a:off x="675151" y="417507"/>
            <a:ext cx="5486399"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1. </a:t>
            </a:r>
            <a:r>
              <a:rPr lang="en-US" sz="2600" err="1">
                <a:solidFill>
                  <a:srgbClr val="FFAB40"/>
                </a:solidFill>
              </a:rPr>
              <a:t>Tổng</a:t>
            </a:r>
            <a:r>
              <a:rPr lang="en-US" sz="2600">
                <a:solidFill>
                  <a:srgbClr val="FFAB40"/>
                </a:solidFill>
              </a:rPr>
              <a:t> </a:t>
            </a:r>
            <a:r>
              <a:rPr lang="en-US" sz="2600" err="1">
                <a:solidFill>
                  <a:srgbClr val="FFAB40"/>
                </a:solidFill>
              </a:rPr>
              <a:t>quan</a:t>
            </a:r>
            <a:r>
              <a:rPr lang="en-US" sz="2600">
                <a:solidFill>
                  <a:srgbClr val="FFAB40"/>
                </a:solidFill>
              </a:rPr>
              <a:t> </a:t>
            </a:r>
            <a:r>
              <a:rPr lang="en-US" sz="2600" err="1">
                <a:solidFill>
                  <a:srgbClr val="FFAB40"/>
                </a:solidFill>
              </a:rPr>
              <a:t>và</a:t>
            </a:r>
            <a:r>
              <a:rPr lang="en-US" sz="2600">
                <a:solidFill>
                  <a:srgbClr val="FFAB40"/>
                </a:solidFill>
              </a:rPr>
              <a:t> </a:t>
            </a:r>
            <a:r>
              <a:rPr lang="en-US" sz="2600" err="1">
                <a:solidFill>
                  <a:srgbClr val="FFAB40"/>
                </a:solidFill>
              </a:rPr>
              <a:t>công</a:t>
            </a:r>
            <a:r>
              <a:rPr lang="en-US" sz="2600">
                <a:solidFill>
                  <a:srgbClr val="FFAB40"/>
                </a:solidFill>
              </a:rPr>
              <a:t> </a:t>
            </a:r>
            <a:r>
              <a:rPr lang="en-US" sz="2600" err="1">
                <a:solidFill>
                  <a:srgbClr val="FFAB40"/>
                </a:solidFill>
              </a:rPr>
              <a:t>nghệ</a:t>
            </a:r>
            <a:endParaRPr lang="en-US" sz="2600">
              <a:solidFill>
                <a:srgbClr val="FFAB40"/>
              </a:solidFill>
            </a:endParaRPr>
          </a:p>
        </p:txBody>
      </p:sp>
      <p:cxnSp>
        <p:nvCxnSpPr>
          <p:cNvPr id="32" name="Google Shape;172;p39">
            <a:extLst>
              <a:ext uri="{FF2B5EF4-FFF2-40B4-BE49-F238E27FC236}">
                <a16:creationId xmlns:a16="http://schemas.microsoft.com/office/drawing/2014/main" id="{3B700A26-0561-42D7-9385-7C7D37E7F84A}"/>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1D2FFFA6-14F1-BE6A-812E-3E4B7BF3FB99}"/>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4/10</a:t>
            </a:r>
          </a:p>
        </p:txBody>
      </p:sp>
      <p:sp>
        <p:nvSpPr>
          <p:cNvPr id="4" name="Google Shape;161;p1">
            <a:extLst>
              <a:ext uri="{FF2B5EF4-FFF2-40B4-BE49-F238E27FC236}">
                <a16:creationId xmlns:a16="http://schemas.microsoft.com/office/drawing/2014/main" id="{F5F1D721-39B3-A4F9-B44F-E74FC25C63D6}"/>
              </a:ext>
            </a:extLst>
          </p:cNvPr>
          <p:cNvSpPr txBox="1"/>
          <p:nvPr/>
        </p:nvSpPr>
        <p:spPr>
          <a:xfrm>
            <a:off x="675151" y="961875"/>
            <a:ext cx="2528739"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600" i="0" u="none" strike="noStrike" cap="none">
                <a:solidFill>
                  <a:schemeClr val="lt1"/>
                </a:solidFill>
                <a:latin typeface="Montserrat ExtraBold" panose="00000900000000000000" pitchFamily="2" charset="0"/>
                <a:ea typeface="Montserrat"/>
                <a:cs typeface="Montserrat"/>
                <a:sym typeface="Montserrat"/>
              </a:rPr>
              <a:t>1.2</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Mục</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tiêu</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đề</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tài</a:t>
            </a:r>
            <a:endParaRPr lang="en-US" sz="1600" i="0" u="none" strike="noStrike" cap="none">
              <a:solidFill>
                <a:schemeClr val="lt1"/>
              </a:solidFill>
              <a:latin typeface="Montserrat ExtraBold" panose="00000900000000000000" pitchFamily="2" charset="0"/>
              <a:ea typeface="Montserrat"/>
              <a:cs typeface="Montserrat"/>
              <a:sym typeface="Montserrat"/>
            </a:endParaRPr>
          </a:p>
        </p:txBody>
      </p:sp>
      <p:sp>
        <p:nvSpPr>
          <p:cNvPr id="9" name="Google Shape;289;p37">
            <a:extLst>
              <a:ext uri="{FF2B5EF4-FFF2-40B4-BE49-F238E27FC236}">
                <a16:creationId xmlns:a16="http://schemas.microsoft.com/office/drawing/2014/main" id="{2BDF8C50-D339-45D4-2C23-D23D29CE7752}"/>
              </a:ext>
            </a:extLst>
          </p:cNvPr>
          <p:cNvSpPr txBox="1"/>
          <p:nvPr/>
        </p:nvSpPr>
        <p:spPr>
          <a:xfrm>
            <a:off x="3203890" y="1772960"/>
            <a:ext cx="2621499" cy="2280072"/>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lang="en-US" b="1">
              <a:solidFill>
                <a:schemeClr val="bg1"/>
              </a:solidFill>
              <a:latin typeface="Montserrat ExtraBold" panose="00000900000000000000" pitchFamily="2" charset="0"/>
            </a:endParaRPr>
          </a:p>
          <a:p>
            <a:r>
              <a:rPr lang="vi-VN" b="1">
                <a:solidFill>
                  <a:schemeClr val="bg1"/>
                </a:solidFill>
                <a:latin typeface="Montserrat ExtraBold" panose="00000900000000000000" pitchFamily="2" charset="0"/>
              </a:rPr>
              <a:t>⚙️ Chức năng chính</a:t>
            </a:r>
            <a:r>
              <a:rPr lang="en-US" b="1">
                <a:solidFill>
                  <a:schemeClr val="bg1"/>
                </a:solidFill>
                <a:latin typeface="Montserrat ExtraBold" panose="00000900000000000000" pitchFamily="2" charset="0"/>
              </a:rPr>
              <a:t>:</a:t>
            </a:r>
          </a:p>
          <a:p>
            <a:endParaRPr lang="vi-VN" b="1">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vi-VN">
                <a:solidFill>
                  <a:schemeClr val="bg1"/>
                </a:solidFill>
                <a:latin typeface="Montserrat ExtraBold" panose="00000900000000000000" pitchFamily="2" charset="0"/>
              </a:rPr>
              <a:t>Quản lý đơn hàng, tồn kho, </a:t>
            </a:r>
            <a:r>
              <a:rPr lang="en-US" err="1">
                <a:solidFill>
                  <a:schemeClr val="bg1"/>
                </a:solidFill>
                <a:latin typeface="Montserrat ExtraBold" panose="00000900000000000000" pitchFamily="2" charset="0"/>
              </a:rPr>
              <a:t>nhân</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viên</a:t>
            </a:r>
            <a:endParaRPr lang="vi-VN">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vi-VN">
                <a:solidFill>
                  <a:schemeClr val="bg1"/>
                </a:solidFill>
                <a:latin typeface="Montserrat ExtraBold" panose="00000900000000000000" pitchFamily="2" charset="0"/>
              </a:rPr>
              <a:t>Báo cáo doanh thu, </a:t>
            </a:r>
            <a:r>
              <a:rPr lang="en-US" err="1">
                <a:solidFill>
                  <a:schemeClr val="bg1"/>
                </a:solidFill>
                <a:latin typeface="Montserrat ExtraBold" panose="00000900000000000000" pitchFamily="2" charset="0"/>
              </a:rPr>
              <a:t>phản</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hồi</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khách</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hàng</a:t>
            </a:r>
            <a:endParaRPr lang="vi-VN">
              <a:solidFill>
                <a:schemeClr val="bg1"/>
              </a:solidFill>
              <a:latin typeface="Montserrat ExtraBold" panose="00000900000000000000" pitchFamily="2" charset="0"/>
            </a:endParaRPr>
          </a:p>
          <a:p>
            <a:pPr marL="0" marR="0" lvl="0" indent="0" algn="ctr" rtl="0">
              <a:lnSpc>
                <a:spcPct val="100000"/>
              </a:lnSpc>
              <a:spcBef>
                <a:spcPts val="0"/>
              </a:spcBef>
              <a:spcAft>
                <a:spcPts val="0"/>
              </a:spcAft>
              <a:buNone/>
            </a:pPr>
            <a:endParaRPr lang="en-US" sz="2000"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0" name="Google Shape;294;p37">
            <a:extLst>
              <a:ext uri="{FF2B5EF4-FFF2-40B4-BE49-F238E27FC236}">
                <a16:creationId xmlns:a16="http://schemas.microsoft.com/office/drawing/2014/main" id="{9E9B9798-B61B-22A3-7B72-EA5765996393}"/>
              </a:ext>
            </a:extLst>
          </p:cNvPr>
          <p:cNvSpPr txBox="1"/>
          <p:nvPr/>
        </p:nvSpPr>
        <p:spPr>
          <a:xfrm>
            <a:off x="246229" y="1768347"/>
            <a:ext cx="2621499" cy="2284684"/>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b="1">
              <a:solidFill>
                <a:schemeClr val="bg1"/>
              </a:solidFill>
              <a:latin typeface="Montserrat ExtraBold" panose="00000900000000000000" pitchFamily="2" charset="0"/>
            </a:endParaRPr>
          </a:p>
          <a:p>
            <a:pPr algn="ctr"/>
            <a:endParaRPr lang="en-US" b="1">
              <a:solidFill>
                <a:schemeClr val="bg1"/>
              </a:solidFill>
              <a:latin typeface="Montserrat ExtraBold" panose="00000900000000000000" pitchFamily="2" charset="0"/>
            </a:endParaRPr>
          </a:p>
          <a:p>
            <a:pPr algn="ctr"/>
            <a:r>
              <a:rPr lang="en-US" b="1">
                <a:solidFill>
                  <a:schemeClr val="bg1"/>
                </a:solidFill>
                <a:latin typeface="Montserrat ExtraBold" panose="00000900000000000000" pitchFamily="2" charset="0"/>
              </a:rPr>
              <a:t>🎯 </a:t>
            </a:r>
            <a:r>
              <a:rPr lang="vi-VN" b="1">
                <a:solidFill>
                  <a:schemeClr val="bg1"/>
                </a:solidFill>
                <a:latin typeface="Montserrat ExtraBold" panose="00000900000000000000" pitchFamily="2" charset="0"/>
              </a:rPr>
              <a:t>Mục tiêu hệ thống</a:t>
            </a:r>
            <a:r>
              <a:rPr lang="en-US" b="1">
                <a:solidFill>
                  <a:schemeClr val="bg1"/>
                </a:solidFill>
                <a:latin typeface="Montserrat ExtraBold" panose="00000900000000000000" pitchFamily="2" charset="0"/>
              </a:rPr>
              <a:t>: </a:t>
            </a:r>
          </a:p>
          <a:p>
            <a:pPr algn="ctr"/>
            <a:endParaRPr lang="vi-VN" b="1">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vi-VN">
                <a:solidFill>
                  <a:schemeClr val="bg1"/>
                </a:solidFill>
                <a:latin typeface="Montserrat ExtraBold" panose="00000900000000000000" pitchFamily="2" charset="0"/>
              </a:rPr>
              <a:t>Hỗ trợ quản lý hoạt động quán cà phê hàng ngày</a:t>
            </a:r>
            <a:endParaRPr lang="en-US">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vi-VN">
                <a:solidFill>
                  <a:schemeClr val="bg1"/>
                </a:solidFill>
                <a:latin typeface="Montserrat ExtraBold" panose="00000900000000000000" pitchFamily="2" charset="0"/>
              </a:rPr>
              <a:t>Tối ưu quy trình order, nguyên vật liệu, chăm sóc khách hàng</a:t>
            </a:r>
          </a:p>
          <a:p>
            <a:pPr marL="0" marR="0" lvl="0" indent="0" algn="ctr" rtl="0">
              <a:lnSpc>
                <a:spcPct val="100000"/>
              </a:lnSpc>
              <a:spcBef>
                <a:spcPts val="0"/>
              </a:spcBef>
              <a:spcAft>
                <a:spcPts val="0"/>
              </a:spcAft>
              <a:buNone/>
            </a:pPr>
            <a:endParaRPr lang="en-US"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1" name="Google Shape;295;p37">
            <a:extLst>
              <a:ext uri="{FF2B5EF4-FFF2-40B4-BE49-F238E27FC236}">
                <a16:creationId xmlns:a16="http://schemas.microsoft.com/office/drawing/2014/main" id="{8B8DE82D-4F10-456B-9F06-8E9BFF6F78A9}"/>
              </a:ext>
            </a:extLst>
          </p:cNvPr>
          <p:cNvSpPr txBox="1"/>
          <p:nvPr/>
        </p:nvSpPr>
        <p:spPr>
          <a:xfrm>
            <a:off x="6161550" y="1772960"/>
            <a:ext cx="2698327" cy="2284684"/>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lang="en-US" b="1">
              <a:solidFill>
                <a:schemeClr val="bg1"/>
              </a:solidFill>
              <a:latin typeface="Montserrat ExtraBold" panose="00000900000000000000" pitchFamily="2" charset="0"/>
            </a:endParaRPr>
          </a:p>
          <a:p>
            <a:r>
              <a:rPr lang="en-US" b="1">
                <a:solidFill>
                  <a:schemeClr val="bg1"/>
                </a:solidFill>
                <a:latin typeface="Montserrat ExtraBold" panose="00000900000000000000" pitchFamily="2" charset="0"/>
              </a:rPr>
              <a:t>📈 Lợi </a:t>
            </a:r>
            <a:r>
              <a:rPr lang="en-US" b="1" err="1">
                <a:solidFill>
                  <a:schemeClr val="bg1"/>
                </a:solidFill>
                <a:latin typeface="Montserrat ExtraBold" panose="00000900000000000000" pitchFamily="2" charset="0"/>
              </a:rPr>
              <a:t>ích</a:t>
            </a:r>
            <a:r>
              <a:rPr lang="en-US" b="1">
                <a:solidFill>
                  <a:schemeClr val="bg1"/>
                </a:solidFill>
                <a:latin typeface="Montserrat ExtraBold" panose="00000900000000000000" pitchFamily="2" charset="0"/>
              </a:rPr>
              <a:t>:</a:t>
            </a:r>
          </a:p>
          <a:p>
            <a:endParaRPr lang="en-US" b="1">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Tăng</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năng</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suất</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làm</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việc</a:t>
            </a:r>
            <a:endParaRPr lang="en-US">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Cải</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thiện</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trải</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nghiệm</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khách</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hàng</a:t>
            </a:r>
            <a:endParaRPr lang="en-US">
              <a:solidFill>
                <a:schemeClr val="bg1"/>
              </a:solidFill>
              <a:latin typeface="Montserrat ExtraBold" panose="00000900000000000000" pitchFamily="2" charset="0"/>
            </a:endParaRPr>
          </a:p>
          <a:p>
            <a:r>
              <a:rPr lang="en-US">
                <a:solidFill>
                  <a:schemeClr val="bg1"/>
                </a:solidFill>
                <a:latin typeface="Montserrat ExtraBold" panose="00000900000000000000" pitchFamily="2" charset="0"/>
              </a:rPr>
              <a:t>- Gia </a:t>
            </a:r>
            <a:r>
              <a:rPr lang="en-US" err="1">
                <a:solidFill>
                  <a:schemeClr val="bg1"/>
                </a:solidFill>
                <a:latin typeface="Montserrat ExtraBold" panose="00000900000000000000" pitchFamily="2" charset="0"/>
              </a:rPr>
              <a:t>tăng</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doanh</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số</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bán</a:t>
            </a:r>
            <a:r>
              <a:rPr lang="en-US">
                <a:solidFill>
                  <a:schemeClr val="bg1"/>
                </a:solidFill>
                <a:latin typeface="Montserrat ExtraBold" panose="00000900000000000000" pitchFamily="2" charset="0"/>
              </a:rPr>
              <a:t> </a:t>
            </a:r>
            <a:r>
              <a:rPr lang="en-US" err="1">
                <a:solidFill>
                  <a:schemeClr val="bg1"/>
                </a:solidFill>
                <a:latin typeface="Montserrat ExtraBold" panose="00000900000000000000" pitchFamily="2" charset="0"/>
              </a:rPr>
              <a:t>hàng</a:t>
            </a:r>
            <a:endParaRPr lang="en-US">
              <a:solidFill>
                <a:schemeClr val="bg1"/>
              </a:solidFill>
              <a:latin typeface="Montserrat ExtraBold" panose="00000900000000000000" pitchFamily="2" charset="0"/>
            </a:endParaRPr>
          </a:p>
          <a:p>
            <a:pPr marL="0" marR="0" lvl="0" indent="0" algn="ctr" rtl="0">
              <a:lnSpc>
                <a:spcPct val="100000"/>
              </a:lnSpc>
              <a:spcBef>
                <a:spcPts val="0"/>
              </a:spcBef>
              <a:spcAft>
                <a:spcPts val="0"/>
              </a:spcAft>
              <a:buNone/>
            </a:pPr>
            <a:endParaRPr lang="en-US" sz="2000"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extLst>
      <p:ext uri="{BB962C8B-B14F-4D97-AF65-F5344CB8AC3E}">
        <p14:creationId xmlns:p14="http://schemas.microsoft.com/office/powerpoint/2010/main" val="126647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0" grpId="0" bldLvl="0" animBg="1"/>
      <p:bldP spid="10" grpId="1" animBg="1"/>
      <p:bldP spid="11" grpId="0" bldLvl="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45970037-D7F5-52A5-79CF-CF3A11492978}"/>
            </a:ext>
          </a:extLst>
        </p:cNvPr>
        <p:cNvGrpSpPr/>
        <p:nvPr/>
      </p:nvGrpSpPr>
      <p:grpSpPr>
        <a:xfrm>
          <a:off x="0" y="0"/>
          <a:ext cx="0" cy="0"/>
          <a:chOff x="0" y="0"/>
          <a:chExt cx="0" cy="0"/>
        </a:xfrm>
      </p:grpSpPr>
      <p:sp>
        <p:nvSpPr>
          <p:cNvPr id="31" name="Google Shape;170;p39">
            <a:extLst>
              <a:ext uri="{FF2B5EF4-FFF2-40B4-BE49-F238E27FC236}">
                <a16:creationId xmlns:a16="http://schemas.microsoft.com/office/drawing/2014/main" id="{0E2C1414-5818-6334-1B25-4D2D78C7D440}"/>
              </a:ext>
            </a:extLst>
          </p:cNvPr>
          <p:cNvSpPr txBox="1">
            <a:spLocks/>
          </p:cNvSpPr>
          <p:nvPr/>
        </p:nvSpPr>
        <p:spPr>
          <a:xfrm>
            <a:off x="675151" y="417507"/>
            <a:ext cx="5486399"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1. </a:t>
            </a:r>
            <a:r>
              <a:rPr lang="en-US" sz="2600" err="1">
                <a:solidFill>
                  <a:srgbClr val="FFAB40"/>
                </a:solidFill>
              </a:rPr>
              <a:t>Tổng</a:t>
            </a:r>
            <a:r>
              <a:rPr lang="en-US" sz="2600">
                <a:solidFill>
                  <a:srgbClr val="FFAB40"/>
                </a:solidFill>
              </a:rPr>
              <a:t> </a:t>
            </a:r>
            <a:r>
              <a:rPr lang="en-US" sz="2600" err="1">
                <a:solidFill>
                  <a:srgbClr val="FFAB40"/>
                </a:solidFill>
              </a:rPr>
              <a:t>quan</a:t>
            </a:r>
            <a:r>
              <a:rPr lang="en-US" sz="2600">
                <a:solidFill>
                  <a:srgbClr val="FFAB40"/>
                </a:solidFill>
              </a:rPr>
              <a:t> </a:t>
            </a:r>
            <a:r>
              <a:rPr lang="en-US" sz="2600" err="1">
                <a:solidFill>
                  <a:srgbClr val="FFAB40"/>
                </a:solidFill>
              </a:rPr>
              <a:t>và</a:t>
            </a:r>
            <a:r>
              <a:rPr lang="en-US" sz="2600">
                <a:solidFill>
                  <a:srgbClr val="FFAB40"/>
                </a:solidFill>
              </a:rPr>
              <a:t> </a:t>
            </a:r>
            <a:r>
              <a:rPr lang="en-US" sz="2600" err="1">
                <a:solidFill>
                  <a:srgbClr val="FFAB40"/>
                </a:solidFill>
              </a:rPr>
              <a:t>công</a:t>
            </a:r>
            <a:r>
              <a:rPr lang="en-US" sz="2600">
                <a:solidFill>
                  <a:srgbClr val="FFAB40"/>
                </a:solidFill>
              </a:rPr>
              <a:t> </a:t>
            </a:r>
            <a:r>
              <a:rPr lang="en-US" sz="2600" err="1">
                <a:solidFill>
                  <a:srgbClr val="FFAB40"/>
                </a:solidFill>
              </a:rPr>
              <a:t>nghệ</a:t>
            </a:r>
            <a:endParaRPr lang="en-US" sz="2600">
              <a:solidFill>
                <a:srgbClr val="FFAB40"/>
              </a:solidFill>
            </a:endParaRPr>
          </a:p>
        </p:txBody>
      </p:sp>
      <p:cxnSp>
        <p:nvCxnSpPr>
          <p:cNvPr id="32" name="Google Shape;172;p39">
            <a:extLst>
              <a:ext uri="{FF2B5EF4-FFF2-40B4-BE49-F238E27FC236}">
                <a16:creationId xmlns:a16="http://schemas.microsoft.com/office/drawing/2014/main" id="{BC756736-3A84-8106-2701-E68B879E1C11}"/>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2CC97334-7847-32A5-AEBB-5ED3BF009D37}"/>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5/10</a:t>
            </a:r>
          </a:p>
        </p:txBody>
      </p:sp>
      <p:sp>
        <p:nvSpPr>
          <p:cNvPr id="4" name="Google Shape;161;p1">
            <a:extLst>
              <a:ext uri="{FF2B5EF4-FFF2-40B4-BE49-F238E27FC236}">
                <a16:creationId xmlns:a16="http://schemas.microsoft.com/office/drawing/2014/main" id="{938854F1-D823-6AF7-9C9C-0FBEC3E67492}"/>
              </a:ext>
            </a:extLst>
          </p:cNvPr>
          <p:cNvSpPr txBox="1"/>
          <p:nvPr/>
        </p:nvSpPr>
        <p:spPr>
          <a:xfrm>
            <a:off x="675151" y="938552"/>
            <a:ext cx="3136012"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600" i="0" u="none" strike="noStrike" cap="none">
                <a:solidFill>
                  <a:schemeClr val="lt1"/>
                </a:solidFill>
                <a:latin typeface="Montserrat ExtraBold" panose="00000900000000000000" pitchFamily="2" charset="0"/>
                <a:ea typeface="Montserrat"/>
                <a:cs typeface="Montserrat"/>
                <a:sym typeface="Montserrat"/>
              </a:rPr>
              <a:t>1.3 </a:t>
            </a:r>
            <a:r>
              <a:rPr lang="en-US" sz="1600">
                <a:solidFill>
                  <a:schemeClr val="lt1"/>
                </a:solidFill>
                <a:latin typeface="Montserrat ExtraBold" panose="00000900000000000000" pitchFamily="2" charset="0"/>
                <a:ea typeface="Montserrat"/>
                <a:cs typeface="Montserrat"/>
                <a:sym typeface="Montserrat"/>
              </a:rPr>
              <a:t>Công </a:t>
            </a:r>
            <a:r>
              <a:rPr lang="en-US" sz="1600" err="1">
                <a:solidFill>
                  <a:schemeClr val="lt1"/>
                </a:solidFill>
                <a:latin typeface="Montserrat ExtraBold" panose="00000900000000000000" pitchFamily="2" charset="0"/>
                <a:ea typeface="Montserrat"/>
                <a:cs typeface="Montserrat"/>
                <a:sym typeface="Montserrat"/>
              </a:rPr>
              <a:t>nghệ</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sử</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dụng</a:t>
            </a:r>
            <a:endParaRPr lang="en-US" sz="1600" i="0" u="none" strike="noStrike" cap="none">
              <a:solidFill>
                <a:schemeClr val="lt1"/>
              </a:solidFill>
              <a:latin typeface="Montserrat ExtraBold" panose="00000900000000000000" pitchFamily="2" charset="0"/>
              <a:ea typeface="Montserrat"/>
              <a:cs typeface="Montserrat"/>
              <a:sym typeface="Montserrat"/>
            </a:endParaRPr>
          </a:p>
        </p:txBody>
      </p:sp>
      <p:sp>
        <p:nvSpPr>
          <p:cNvPr id="2" name="Google Shape;294;p37">
            <a:extLst>
              <a:ext uri="{FF2B5EF4-FFF2-40B4-BE49-F238E27FC236}">
                <a16:creationId xmlns:a16="http://schemas.microsoft.com/office/drawing/2014/main" id="{CB0C5F8B-E91B-D13E-5DFF-E907BC520AB0}"/>
              </a:ext>
            </a:extLst>
          </p:cNvPr>
          <p:cNvSpPr txBox="1"/>
          <p:nvPr/>
        </p:nvSpPr>
        <p:spPr>
          <a:xfrm>
            <a:off x="338894" y="1653578"/>
            <a:ext cx="1750095" cy="1525240"/>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lvl="0" algn="ctr"/>
            <a:r>
              <a:rPr lang="en-US" sz="1200" b="1" err="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Thymeleaf</a:t>
            </a:r>
            <a:r>
              <a:rPr lang="en-US" sz="1200" b="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 / JSP (Template Engine) </a:t>
            </a:r>
            <a:endParaRPr lang="en-US" sz="1200" b="1" i="0" u="none" strike="noStrike" cap="none">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endParaRPr>
          </a:p>
        </p:txBody>
      </p:sp>
      <p:sp>
        <p:nvSpPr>
          <p:cNvPr id="3" name="Google Shape;294;p37">
            <a:extLst>
              <a:ext uri="{FF2B5EF4-FFF2-40B4-BE49-F238E27FC236}">
                <a16:creationId xmlns:a16="http://schemas.microsoft.com/office/drawing/2014/main" id="{78567997-600E-AAA8-1C82-AC3B902D420F}"/>
              </a:ext>
            </a:extLst>
          </p:cNvPr>
          <p:cNvSpPr txBox="1"/>
          <p:nvPr/>
        </p:nvSpPr>
        <p:spPr>
          <a:xfrm>
            <a:off x="2894738" y="1653578"/>
            <a:ext cx="1750095" cy="1525240"/>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lvl="0" algn="ctr"/>
            <a:r>
              <a:rPr lang="en-US" sz="1200" b="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Spring Boot</a:t>
            </a:r>
          </a:p>
          <a:p>
            <a:pPr lvl="0" algn="ctr"/>
            <a:r>
              <a:rPr lang="en-US" sz="1200" b="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(Backend Framework) </a:t>
            </a:r>
            <a:endParaRPr lang="en-US" sz="1200" b="1" i="0" u="none" strike="noStrike" cap="none">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endParaRPr>
          </a:p>
        </p:txBody>
      </p:sp>
      <p:sp>
        <p:nvSpPr>
          <p:cNvPr id="5" name="Google Shape;294;p37">
            <a:extLst>
              <a:ext uri="{FF2B5EF4-FFF2-40B4-BE49-F238E27FC236}">
                <a16:creationId xmlns:a16="http://schemas.microsoft.com/office/drawing/2014/main" id="{23BB01DF-BECD-7F92-2210-CEA06D4918E7}"/>
              </a:ext>
            </a:extLst>
          </p:cNvPr>
          <p:cNvSpPr txBox="1"/>
          <p:nvPr/>
        </p:nvSpPr>
        <p:spPr>
          <a:xfrm>
            <a:off x="5399706" y="1653578"/>
            <a:ext cx="1750095" cy="1525240"/>
          </a:xfrm>
          <a:prstGeom prst="rect">
            <a:avLst/>
          </a:prstGeom>
          <a:solidFill>
            <a:srgbClr val="649FC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lvl="0" algn="ctr"/>
            <a:r>
              <a:rPr lang="en-US" sz="1200" b="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PostgreSQL</a:t>
            </a:r>
          </a:p>
          <a:p>
            <a:pPr lvl="0" algn="ctr"/>
            <a:r>
              <a:rPr lang="en-US" sz="1200" b="1">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rPr>
              <a:t>(Database) </a:t>
            </a:r>
            <a:endParaRPr lang="en-US" sz="1200" b="1" i="0" u="none" strike="noStrike" cap="none">
              <a:solidFill>
                <a:schemeClr val="bg1"/>
              </a:solidFill>
              <a:latin typeface="Montserrat ExtraBold" panose="00000900000000000000" pitchFamily="2" charset="0"/>
              <a:ea typeface="Times New Roman" panose="02020603050405020304"/>
              <a:cs typeface="Times New Roman" panose="02020603050405020304" pitchFamily="18" charset="0"/>
              <a:sym typeface="Times New Roman" panose="02020603050405020304"/>
            </a:endParaRPr>
          </a:p>
        </p:txBody>
      </p:sp>
      <p:sp>
        <p:nvSpPr>
          <p:cNvPr id="13" name="TextBox 12">
            <a:extLst>
              <a:ext uri="{FF2B5EF4-FFF2-40B4-BE49-F238E27FC236}">
                <a16:creationId xmlns:a16="http://schemas.microsoft.com/office/drawing/2014/main" id="{2F26CBD5-B619-F8D6-C45E-4A81DA866412}"/>
              </a:ext>
            </a:extLst>
          </p:cNvPr>
          <p:cNvSpPr txBox="1"/>
          <p:nvPr/>
        </p:nvSpPr>
        <p:spPr>
          <a:xfrm>
            <a:off x="418020" y="3622786"/>
            <a:ext cx="1399521" cy="523220"/>
          </a:xfrm>
          <a:prstGeom prst="rect">
            <a:avLst/>
          </a:prstGeom>
          <a:noFill/>
        </p:spPr>
        <p:txBody>
          <a:bodyPr wrap="square">
            <a:spAutoFit/>
          </a:bodyPr>
          <a:lstStyle/>
          <a:p>
            <a:pPr lvl="0" algn="ct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Giao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diện</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hiển</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thị</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web</a:t>
            </a:r>
            <a:endParaRPr lang="en-US"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4" name="TextBox 13">
            <a:extLst>
              <a:ext uri="{FF2B5EF4-FFF2-40B4-BE49-F238E27FC236}">
                <a16:creationId xmlns:a16="http://schemas.microsoft.com/office/drawing/2014/main" id="{9A06E77E-404B-F234-2DFF-2FFA54EF6508}"/>
              </a:ext>
            </a:extLst>
          </p:cNvPr>
          <p:cNvSpPr txBox="1"/>
          <p:nvPr/>
        </p:nvSpPr>
        <p:spPr>
          <a:xfrm>
            <a:off x="3105079" y="3605032"/>
            <a:ext cx="1399521" cy="523220"/>
          </a:xfrm>
          <a:prstGeom prst="rect">
            <a:avLst/>
          </a:prstGeom>
          <a:noFill/>
        </p:spPr>
        <p:txBody>
          <a:bodyPr wrap="square">
            <a:spAutoFit/>
          </a:bodyPr>
          <a:lstStyle/>
          <a:p>
            <a:pPr lvl="0" algn="ct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Xử</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lý</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logic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ứng</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dụng</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API</a:t>
            </a:r>
            <a:endParaRPr lang="en-US"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5" name="TextBox 14">
            <a:extLst>
              <a:ext uri="{FF2B5EF4-FFF2-40B4-BE49-F238E27FC236}">
                <a16:creationId xmlns:a16="http://schemas.microsoft.com/office/drawing/2014/main" id="{FC202577-950F-4A80-E7A3-4BF6A77A79C0}"/>
              </a:ext>
            </a:extLst>
          </p:cNvPr>
          <p:cNvSpPr txBox="1"/>
          <p:nvPr/>
        </p:nvSpPr>
        <p:spPr>
          <a:xfrm>
            <a:off x="5399705" y="3605032"/>
            <a:ext cx="1750095" cy="523220"/>
          </a:xfrm>
          <a:prstGeom prst="rect">
            <a:avLst/>
          </a:prstGeom>
          <a:noFill/>
        </p:spPr>
        <p:txBody>
          <a:bodyPr wrap="square">
            <a:spAutoFit/>
          </a:bodyPr>
          <a:lstStyle/>
          <a:p>
            <a:pPr lvl="0" algn="ct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Lưu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trữ</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dữ</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liệu</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quan</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hệ</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truy</a:t>
            </a:r>
            <a:r>
              <a:rPr lang="en-US" b="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vấn</a:t>
            </a:r>
            <a:endParaRPr lang="en-US" b="1" i="0" u="none" strike="noStrike" cap="none">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cxnSp>
        <p:nvCxnSpPr>
          <p:cNvPr id="17" name="Straight Arrow Connector 16">
            <a:extLst>
              <a:ext uri="{FF2B5EF4-FFF2-40B4-BE49-F238E27FC236}">
                <a16:creationId xmlns:a16="http://schemas.microsoft.com/office/drawing/2014/main" id="{A3A761BF-2B14-59D1-81D2-1EBCDDD1F1B4}"/>
              </a:ext>
            </a:extLst>
          </p:cNvPr>
          <p:cNvCxnSpPr>
            <a:stCxn id="13" idx="0"/>
          </p:cNvCxnSpPr>
          <p:nvPr/>
        </p:nvCxnSpPr>
        <p:spPr>
          <a:xfrm flipH="1" flipV="1">
            <a:off x="1116998" y="3179849"/>
            <a:ext cx="783" cy="4429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538FA43F-0B5F-7B64-C79E-A654FD5FAC02}"/>
              </a:ext>
            </a:extLst>
          </p:cNvPr>
          <p:cNvCxnSpPr/>
          <p:nvPr/>
        </p:nvCxnSpPr>
        <p:spPr>
          <a:xfrm flipH="1" flipV="1">
            <a:off x="6294529" y="3245770"/>
            <a:ext cx="783" cy="4429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B28F4642-98AA-EC20-4D70-C3D80EE4A9D1}"/>
              </a:ext>
            </a:extLst>
          </p:cNvPr>
          <p:cNvCxnSpPr/>
          <p:nvPr/>
        </p:nvCxnSpPr>
        <p:spPr>
          <a:xfrm flipH="1" flipV="1">
            <a:off x="3769785" y="3196480"/>
            <a:ext cx="783" cy="4429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6004E2C7-7D7E-D77F-C654-F67843533175}"/>
              </a:ext>
            </a:extLst>
          </p:cNvPr>
          <p:cNvCxnSpPr>
            <a:stCxn id="2" idx="3"/>
            <a:endCxn id="3" idx="1"/>
          </p:cNvCxnSpPr>
          <p:nvPr/>
        </p:nvCxnSpPr>
        <p:spPr>
          <a:xfrm>
            <a:off x="2088989" y="2416198"/>
            <a:ext cx="805749"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084C2A83-965F-ED89-7535-FBE8AF4E973A}"/>
              </a:ext>
            </a:extLst>
          </p:cNvPr>
          <p:cNvCxnSpPr/>
          <p:nvPr/>
        </p:nvCxnSpPr>
        <p:spPr>
          <a:xfrm>
            <a:off x="4643484" y="2430060"/>
            <a:ext cx="805749"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3A504139-EC00-C112-956A-1A311572BC96}"/>
              </a:ext>
            </a:extLst>
          </p:cNvPr>
          <p:cNvPicPr>
            <a:picLocks noChangeAspect="1"/>
          </p:cNvPicPr>
          <p:nvPr/>
        </p:nvPicPr>
        <p:blipFill>
          <a:blip r:embed="rId3"/>
          <a:stretch>
            <a:fillRect/>
          </a:stretch>
        </p:blipFill>
        <p:spPr>
          <a:xfrm>
            <a:off x="7193737" y="2442691"/>
            <a:ext cx="1869239" cy="1507578"/>
          </a:xfrm>
          <a:prstGeom prst="rect">
            <a:avLst/>
          </a:prstGeom>
        </p:spPr>
      </p:pic>
      <p:pic>
        <p:nvPicPr>
          <p:cNvPr id="41" name="Picture 40">
            <a:extLst>
              <a:ext uri="{FF2B5EF4-FFF2-40B4-BE49-F238E27FC236}">
                <a16:creationId xmlns:a16="http://schemas.microsoft.com/office/drawing/2014/main" id="{D4787DE0-54D9-B42D-15B9-230101F77FB7}"/>
              </a:ext>
            </a:extLst>
          </p:cNvPr>
          <p:cNvPicPr>
            <a:picLocks noChangeAspect="1"/>
          </p:cNvPicPr>
          <p:nvPr/>
        </p:nvPicPr>
        <p:blipFill>
          <a:blip r:embed="rId4"/>
          <a:stretch>
            <a:fillRect/>
          </a:stretch>
        </p:blipFill>
        <p:spPr>
          <a:xfrm>
            <a:off x="7193738" y="1193231"/>
            <a:ext cx="1864752" cy="1075319"/>
          </a:xfrm>
          <a:prstGeom prst="rect">
            <a:avLst/>
          </a:prstGeom>
        </p:spPr>
      </p:pic>
    </p:spTree>
    <p:extLst>
      <p:ext uri="{BB962C8B-B14F-4D97-AF65-F5344CB8AC3E}">
        <p14:creationId xmlns:p14="http://schemas.microsoft.com/office/powerpoint/2010/main" val="110051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5" grpId="0" bldLvl="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9CF8916F-D71D-183F-FB27-5BBB7C0626A6}"/>
            </a:ext>
          </a:extLst>
        </p:cNvPr>
        <p:cNvGrpSpPr/>
        <p:nvPr/>
      </p:nvGrpSpPr>
      <p:grpSpPr>
        <a:xfrm>
          <a:off x="0" y="0"/>
          <a:ext cx="0" cy="0"/>
          <a:chOff x="0" y="0"/>
          <a:chExt cx="0" cy="0"/>
        </a:xfrm>
      </p:grpSpPr>
      <p:sp>
        <p:nvSpPr>
          <p:cNvPr id="31" name="Google Shape;170;p39">
            <a:extLst>
              <a:ext uri="{FF2B5EF4-FFF2-40B4-BE49-F238E27FC236}">
                <a16:creationId xmlns:a16="http://schemas.microsoft.com/office/drawing/2014/main" id="{EC8BAF74-037E-BFA0-3070-9BC0A36D1799}"/>
              </a:ext>
            </a:extLst>
          </p:cNvPr>
          <p:cNvSpPr txBox="1">
            <a:spLocks/>
          </p:cNvSpPr>
          <p:nvPr/>
        </p:nvSpPr>
        <p:spPr>
          <a:xfrm>
            <a:off x="675151" y="417507"/>
            <a:ext cx="5486399"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2. </a:t>
            </a:r>
            <a:r>
              <a:rPr lang="en-US" sz="2600" err="1">
                <a:solidFill>
                  <a:srgbClr val="FFAB40"/>
                </a:solidFill>
              </a:rPr>
              <a:t>Phân</a:t>
            </a:r>
            <a:r>
              <a:rPr lang="en-US" sz="2600">
                <a:solidFill>
                  <a:srgbClr val="FFAB40"/>
                </a:solidFill>
              </a:rPr>
              <a:t> </a:t>
            </a:r>
            <a:r>
              <a:rPr lang="en-US" sz="2600" err="1">
                <a:solidFill>
                  <a:srgbClr val="FFAB40"/>
                </a:solidFill>
              </a:rPr>
              <a:t>tích</a:t>
            </a:r>
            <a:r>
              <a:rPr lang="en-US" sz="2600">
                <a:solidFill>
                  <a:srgbClr val="FFAB40"/>
                </a:solidFill>
              </a:rPr>
              <a:t> </a:t>
            </a:r>
            <a:r>
              <a:rPr lang="en-US" sz="2600" err="1">
                <a:solidFill>
                  <a:srgbClr val="FFAB40"/>
                </a:solidFill>
              </a:rPr>
              <a:t>thiết</a:t>
            </a:r>
            <a:r>
              <a:rPr lang="en-US" sz="2600">
                <a:solidFill>
                  <a:srgbClr val="FFAB40"/>
                </a:solidFill>
              </a:rPr>
              <a:t> </a:t>
            </a:r>
            <a:r>
              <a:rPr lang="en-US" sz="2600" err="1">
                <a:solidFill>
                  <a:srgbClr val="FFAB40"/>
                </a:solidFill>
              </a:rPr>
              <a:t>kế</a:t>
            </a:r>
            <a:r>
              <a:rPr lang="en-US" sz="2600">
                <a:solidFill>
                  <a:srgbClr val="FFAB40"/>
                </a:solidFill>
              </a:rPr>
              <a:t> </a:t>
            </a:r>
            <a:r>
              <a:rPr lang="en-US" sz="2600" err="1">
                <a:solidFill>
                  <a:srgbClr val="FFAB40"/>
                </a:solidFill>
              </a:rPr>
              <a:t>hệ</a:t>
            </a:r>
            <a:r>
              <a:rPr lang="en-US" sz="2600">
                <a:solidFill>
                  <a:srgbClr val="FFAB40"/>
                </a:solidFill>
              </a:rPr>
              <a:t> </a:t>
            </a:r>
            <a:r>
              <a:rPr lang="en-US" sz="2600" err="1">
                <a:solidFill>
                  <a:srgbClr val="FFAB40"/>
                </a:solidFill>
              </a:rPr>
              <a:t>thống</a:t>
            </a:r>
            <a:endParaRPr lang="en-US" sz="2600">
              <a:solidFill>
                <a:srgbClr val="FFAB40"/>
              </a:solidFill>
            </a:endParaRPr>
          </a:p>
        </p:txBody>
      </p:sp>
      <p:cxnSp>
        <p:nvCxnSpPr>
          <p:cNvPr id="32" name="Google Shape;172;p39">
            <a:extLst>
              <a:ext uri="{FF2B5EF4-FFF2-40B4-BE49-F238E27FC236}">
                <a16:creationId xmlns:a16="http://schemas.microsoft.com/office/drawing/2014/main" id="{78CFDAB6-F634-45A5-515E-D7CB46359D22}"/>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FA256E30-7DED-A3B6-3318-ABE06ABD1B0C}"/>
              </a:ext>
            </a:extLst>
          </p:cNvPr>
          <p:cNvSpPr txBox="1">
            <a:spLocks/>
          </p:cNvSpPr>
          <p:nvPr/>
        </p:nvSpPr>
        <p:spPr>
          <a:xfrm>
            <a:off x="8242557" y="4777156"/>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6/10</a:t>
            </a:r>
          </a:p>
        </p:txBody>
      </p:sp>
      <p:pic>
        <p:nvPicPr>
          <p:cNvPr id="2" name="Picture 1" descr="A diagram of a diagram&#10;&#10;Description automatically generated">
            <a:extLst>
              <a:ext uri="{FF2B5EF4-FFF2-40B4-BE49-F238E27FC236}">
                <a16:creationId xmlns:a16="http://schemas.microsoft.com/office/drawing/2014/main" id="{63E96B18-2065-2A9B-9428-FBDE1EE81E6C}"/>
              </a:ext>
            </a:extLst>
          </p:cNvPr>
          <p:cNvPicPr>
            <a:picLocks noChangeAspect="1"/>
          </p:cNvPicPr>
          <p:nvPr/>
        </p:nvPicPr>
        <p:blipFill>
          <a:blip r:embed="rId3"/>
          <a:stretch>
            <a:fillRect/>
          </a:stretch>
        </p:blipFill>
        <p:spPr>
          <a:xfrm>
            <a:off x="560385" y="1533045"/>
            <a:ext cx="3578846" cy="3244114"/>
          </a:xfrm>
          <a:prstGeom prst="rect">
            <a:avLst/>
          </a:prstGeom>
          <a:ln>
            <a:solidFill>
              <a:schemeClr val="tx1"/>
            </a:solidFill>
          </a:ln>
        </p:spPr>
      </p:pic>
      <p:sp>
        <p:nvSpPr>
          <p:cNvPr id="3" name="Google Shape;161;p1">
            <a:extLst>
              <a:ext uri="{FF2B5EF4-FFF2-40B4-BE49-F238E27FC236}">
                <a16:creationId xmlns:a16="http://schemas.microsoft.com/office/drawing/2014/main" id="{E3B7B89B-A879-B6CE-25FC-E53B1D07BA13}"/>
              </a:ext>
            </a:extLst>
          </p:cNvPr>
          <p:cNvSpPr txBox="1"/>
          <p:nvPr/>
        </p:nvSpPr>
        <p:spPr>
          <a:xfrm>
            <a:off x="560385" y="1024990"/>
            <a:ext cx="3697508"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100" i="0" u="none" strike="noStrike" cap="none">
                <a:solidFill>
                  <a:schemeClr val="lt1"/>
                </a:solidFill>
                <a:latin typeface="Montserrat ExtraBold" panose="00000900000000000000" pitchFamily="2" charset="0"/>
                <a:ea typeface="Montserrat"/>
                <a:cs typeface="Montserrat"/>
                <a:sym typeface="Montserrat"/>
              </a:rPr>
              <a:t>Quan </a:t>
            </a:r>
            <a:r>
              <a:rPr lang="en-US" sz="1100" i="0" u="none" strike="noStrike" cap="none" err="1">
                <a:solidFill>
                  <a:schemeClr val="lt1"/>
                </a:solidFill>
                <a:latin typeface="Montserrat ExtraBold" panose="00000900000000000000" pitchFamily="2" charset="0"/>
                <a:ea typeface="Montserrat"/>
                <a:cs typeface="Montserrat"/>
                <a:sym typeface="Montserrat"/>
              </a:rPr>
              <a:t>hệ</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của</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các</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tác</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nhân</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với</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từng</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chức</a:t>
            </a:r>
            <a:r>
              <a:rPr lang="en-US" sz="1100" i="0" u="none" strike="noStrike" cap="none">
                <a:solidFill>
                  <a:schemeClr val="lt1"/>
                </a:solidFill>
                <a:latin typeface="Montserrat ExtraBold" panose="00000900000000000000" pitchFamily="2" charset="0"/>
                <a:ea typeface="Montserrat"/>
                <a:cs typeface="Montserrat"/>
                <a:sym typeface="Montserrat"/>
              </a:rPr>
              <a:t> </a:t>
            </a:r>
            <a:r>
              <a:rPr lang="en-US" sz="1100" i="0" u="none" strike="noStrike" cap="none" err="1">
                <a:solidFill>
                  <a:schemeClr val="lt1"/>
                </a:solidFill>
                <a:latin typeface="Montserrat ExtraBold" panose="00000900000000000000" pitchFamily="2" charset="0"/>
                <a:ea typeface="Montserrat"/>
                <a:cs typeface="Montserrat"/>
                <a:sym typeface="Montserrat"/>
              </a:rPr>
              <a:t>năng</a:t>
            </a:r>
            <a:endParaRPr lang="en-US" sz="1100" i="0" u="none" strike="noStrike" cap="none">
              <a:solidFill>
                <a:schemeClr val="lt1"/>
              </a:solidFill>
              <a:latin typeface="Montserrat ExtraBold" panose="00000900000000000000" pitchFamily="2" charset="0"/>
              <a:ea typeface="Montserrat"/>
              <a:cs typeface="Montserrat"/>
              <a:sym typeface="Montserrat"/>
            </a:endParaRPr>
          </a:p>
        </p:txBody>
      </p:sp>
      <p:pic>
        <p:nvPicPr>
          <p:cNvPr id="7" name="Picture 6" descr="A screenshot of a computer&#10;&#10;Description automatically generated">
            <a:extLst>
              <a:ext uri="{FF2B5EF4-FFF2-40B4-BE49-F238E27FC236}">
                <a16:creationId xmlns:a16="http://schemas.microsoft.com/office/drawing/2014/main" id="{ABF4D756-4676-6E3A-3557-9972B78209B9}"/>
              </a:ext>
            </a:extLst>
          </p:cNvPr>
          <p:cNvPicPr>
            <a:picLocks noChangeAspect="1"/>
          </p:cNvPicPr>
          <p:nvPr/>
        </p:nvPicPr>
        <p:blipFill>
          <a:blip r:embed="rId4"/>
          <a:stretch>
            <a:fillRect/>
          </a:stretch>
        </p:blipFill>
        <p:spPr>
          <a:xfrm>
            <a:off x="4705470" y="1533042"/>
            <a:ext cx="3821030" cy="3244114"/>
          </a:xfrm>
          <a:prstGeom prst="rect">
            <a:avLst/>
          </a:prstGeom>
          <a:ln>
            <a:solidFill>
              <a:schemeClr val="tx1"/>
            </a:solidFill>
          </a:ln>
        </p:spPr>
      </p:pic>
      <p:sp>
        <p:nvSpPr>
          <p:cNvPr id="8" name="Google Shape;161;p1">
            <a:extLst>
              <a:ext uri="{FF2B5EF4-FFF2-40B4-BE49-F238E27FC236}">
                <a16:creationId xmlns:a16="http://schemas.microsoft.com/office/drawing/2014/main" id="{C57D8AEA-D070-5351-E54B-59114D40F2C6}"/>
              </a:ext>
            </a:extLst>
          </p:cNvPr>
          <p:cNvSpPr txBox="1"/>
          <p:nvPr/>
        </p:nvSpPr>
        <p:spPr>
          <a:xfrm>
            <a:off x="5668694" y="1024990"/>
            <a:ext cx="3578846"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100" err="1">
                <a:solidFill>
                  <a:schemeClr val="lt1"/>
                </a:solidFill>
                <a:latin typeface="Montserrat ExtraBold" panose="00000900000000000000" pitchFamily="2" charset="0"/>
                <a:ea typeface="Montserrat"/>
                <a:cs typeface="Montserrat"/>
                <a:sym typeface="Montserrat"/>
              </a:rPr>
              <a:t>Sơ</a:t>
            </a:r>
            <a:r>
              <a:rPr lang="en-US" sz="1100">
                <a:solidFill>
                  <a:schemeClr val="lt1"/>
                </a:solidFill>
                <a:latin typeface="Montserrat ExtraBold" panose="00000900000000000000" pitchFamily="2" charset="0"/>
                <a:ea typeface="Montserrat"/>
                <a:cs typeface="Montserrat"/>
                <a:sym typeface="Montserrat"/>
              </a:rPr>
              <a:t> </a:t>
            </a:r>
            <a:r>
              <a:rPr lang="en-US" sz="1100" err="1">
                <a:solidFill>
                  <a:schemeClr val="lt1"/>
                </a:solidFill>
                <a:latin typeface="Montserrat ExtraBold" panose="00000900000000000000" pitchFamily="2" charset="0"/>
                <a:ea typeface="Montserrat"/>
                <a:cs typeface="Montserrat"/>
                <a:sym typeface="Montserrat"/>
              </a:rPr>
              <a:t>đồ</a:t>
            </a:r>
            <a:r>
              <a:rPr lang="en-US" sz="1100">
                <a:solidFill>
                  <a:schemeClr val="lt1"/>
                </a:solidFill>
                <a:latin typeface="Montserrat ExtraBold" panose="00000900000000000000" pitchFamily="2" charset="0"/>
                <a:ea typeface="Montserrat"/>
                <a:cs typeface="Montserrat"/>
                <a:sym typeface="Montserrat"/>
              </a:rPr>
              <a:t> </a:t>
            </a:r>
            <a:r>
              <a:rPr lang="en-US" sz="1100" err="1">
                <a:solidFill>
                  <a:schemeClr val="lt1"/>
                </a:solidFill>
                <a:latin typeface="Montserrat ExtraBold" panose="00000900000000000000" pitchFamily="2" charset="0"/>
                <a:ea typeface="Montserrat"/>
                <a:cs typeface="Montserrat"/>
                <a:sym typeface="Montserrat"/>
              </a:rPr>
              <a:t>dữ</a:t>
            </a:r>
            <a:r>
              <a:rPr lang="en-US" sz="1100">
                <a:solidFill>
                  <a:schemeClr val="lt1"/>
                </a:solidFill>
                <a:latin typeface="Montserrat ExtraBold" panose="00000900000000000000" pitchFamily="2" charset="0"/>
                <a:ea typeface="Montserrat"/>
                <a:cs typeface="Montserrat"/>
                <a:sym typeface="Montserrat"/>
              </a:rPr>
              <a:t> </a:t>
            </a:r>
            <a:r>
              <a:rPr lang="en-US" sz="1100" err="1">
                <a:solidFill>
                  <a:schemeClr val="lt1"/>
                </a:solidFill>
                <a:latin typeface="Montserrat ExtraBold" panose="00000900000000000000" pitchFamily="2" charset="0"/>
                <a:ea typeface="Montserrat"/>
                <a:cs typeface="Montserrat"/>
                <a:sym typeface="Montserrat"/>
              </a:rPr>
              <a:t>liệu</a:t>
            </a:r>
            <a:r>
              <a:rPr lang="en-US" sz="1100">
                <a:solidFill>
                  <a:schemeClr val="lt1"/>
                </a:solidFill>
                <a:latin typeface="Montserrat ExtraBold" panose="00000900000000000000" pitchFamily="2" charset="0"/>
                <a:ea typeface="Montserrat"/>
                <a:cs typeface="Montserrat"/>
                <a:sym typeface="Montserrat"/>
              </a:rPr>
              <a:t> </a:t>
            </a:r>
            <a:r>
              <a:rPr lang="en-US" sz="1100" err="1">
                <a:solidFill>
                  <a:schemeClr val="lt1"/>
                </a:solidFill>
                <a:latin typeface="Montserrat ExtraBold" panose="00000900000000000000" pitchFamily="2" charset="0"/>
                <a:ea typeface="Montserrat"/>
                <a:cs typeface="Montserrat"/>
                <a:sym typeface="Montserrat"/>
              </a:rPr>
              <a:t>quan</a:t>
            </a:r>
            <a:r>
              <a:rPr lang="en-US" sz="1100">
                <a:solidFill>
                  <a:schemeClr val="lt1"/>
                </a:solidFill>
                <a:latin typeface="Montserrat ExtraBold" panose="00000900000000000000" pitchFamily="2" charset="0"/>
                <a:ea typeface="Montserrat"/>
                <a:cs typeface="Montserrat"/>
                <a:sym typeface="Montserrat"/>
              </a:rPr>
              <a:t> </a:t>
            </a:r>
            <a:r>
              <a:rPr lang="en-US" sz="1100" err="1">
                <a:solidFill>
                  <a:schemeClr val="lt1"/>
                </a:solidFill>
                <a:latin typeface="Montserrat ExtraBold" panose="00000900000000000000" pitchFamily="2" charset="0"/>
                <a:ea typeface="Montserrat"/>
                <a:cs typeface="Montserrat"/>
                <a:sym typeface="Montserrat"/>
              </a:rPr>
              <a:t>hệ</a:t>
            </a:r>
            <a:endParaRPr lang="en-US" sz="1100" i="0" u="none" strike="noStrike" cap="none">
              <a:solidFill>
                <a:schemeClr val="lt1"/>
              </a:solidFill>
              <a:latin typeface="Montserrat ExtraBold" panose="00000900000000000000" pitchFamily="2" charset="0"/>
              <a:ea typeface="Montserrat"/>
              <a:cs typeface="Montserrat"/>
              <a:sym typeface="Montserrat"/>
            </a:endParaRPr>
          </a:p>
        </p:txBody>
      </p:sp>
    </p:spTree>
    <p:extLst>
      <p:ext uri="{BB962C8B-B14F-4D97-AF65-F5344CB8AC3E}">
        <p14:creationId xmlns:p14="http://schemas.microsoft.com/office/powerpoint/2010/main" val="304100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33C3AD88-6DED-78E7-644D-BAABC33FAA9E}"/>
            </a:ext>
          </a:extLst>
        </p:cNvPr>
        <p:cNvGrpSpPr/>
        <p:nvPr/>
      </p:nvGrpSpPr>
      <p:grpSpPr>
        <a:xfrm>
          <a:off x="0" y="0"/>
          <a:ext cx="0" cy="0"/>
          <a:chOff x="0" y="0"/>
          <a:chExt cx="0" cy="0"/>
        </a:xfrm>
      </p:grpSpPr>
      <p:sp>
        <p:nvSpPr>
          <p:cNvPr id="31" name="Google Shape;170;p39">
            <a:extLst>
              <a:ext uri="{FF2B5EF4-FFF2-40B4-BE49-F238E27FC236}">
                <a16:creationId xmlns:a16="http://schemas.microsoft.com/office/drawing/2014/main" id="{705D9752-CC0A-A4F3-F965-6E3672A95E26}"/>
              </a:ext>
            </a:extLst>
          </p:cNvPr>
          <p:cNvSpPr txBox="1">
            <a:spLocks/>
          </p:cNvSpPr>
          <p:nvPr/>
        </p:nvSpPr>
        <p:spPr>
          <a:xfrm>
            <a:off x="675151" y="417507"/>
            <a:ext cx="6256141"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3. </a:t>
            </a:r>
            <a:r>
              <a:rPr lang="en-US" sz="2600" err="1">
                <a:solidFill>
                  <a:srgbClr val="FFAB40"/>
                </a:solidFill>
              </a:rPr>
              <a:t>Kết</a:t>
            </a:r>
            <a:r>
              <a:rPr lang="en-US" sz="2600">
                <a:solidFill>
                  <a:srgbClr val="FFAB40"/>
                </a:solidFill>
              </a:rPr>
              <a:t> </a:t>
            </a:r>
            <a:r>
              <a:rPr lang="en-US" sz="2600" err="1">
                <a:solidFill>
                  <a:srgbClr val="FFAB40"/>
                </a:solidFill>
              </a:rPr>
              <a:t>quả</a:t>
            </a:r>
            <a:r>
              <a:rPr lang="en-US" sz="2600">
                <a:solidFill>
                  <a:srgbClr val="FFAB40"/>
                </a:solidFill>
              </a:rPr>
              <a:t> </a:t>
            </a:r>
            <a:r>
              <a:rPr lang="en-US" sz="2600" err="1">
                <a:solidFill>
                  <a:srgbClr val="FFAB40"/>
                </a:solidFill>
              </a:rPr>
              <a:t>và</a:t>
            </a:r>
            <a:r>
              <a:rPr lang="en-US" sz="2600">
                <a:solidFill>
                  <a:srgbClr val="FFAB40"/>
                </a:solidFill>
              </a:rPr>
              <a:t> </a:t>
            </a:r>
            <a:r>
              <a:rPr lang="en-US" sz="2600" err="1">
                <a:solidFill>
                  <a:srgbClr val="FFAB40"/>
                </a:solidFill>
              </a:rPr>
              <a:t>hướng</a:t>
            </a:r>
            <a:r>
              <a:rPr lang="en-US" sz="2600">
                <a:solidFill>
                  <a:srgbClr val="FFAB40"/>
                </a:solidFill>
              </a:rPr>
              <a:t> </a:t>
            </a:r>
            <a:r>
              <a:rPr lang="en-US" sz="2600" err="1">
                <a:solidFill>
                  <a:srgbClr val="FFAB40"/>
                </a:solidFill>
              </a:rPr>
              <a:t>phát</a:t>
            </a:r>
            <a:r>
              <a:rPr lang="en-US" sz="2600">
                <a:solidFill>
                  <a:srgbClr val="FFAB40"/>
                </a:solidFill>
              </a:rPr>
              <a:t> </a:t>
            </a:r>
            <a:r>
              <a:rPr lang="en-US" sz="2600" err="1">
                <a:solidFill>
                  <a:srgbClr val="FFAB40"/>
                </a:solidFill>
              </a:rPr>
              <a:t>triển</a:t>
            </a:r>
            <a:endParaRPr lang="en-US" sz="2600">
              <a:solidFill>
                <a:srgbClr val="FFAB40"/>
              </a:solidFill>
            </a:endParaRPr>
          </a:p>
        </p:txBody>
      </p:sp>
      <p:cxnSp>
        <p:nvCxnSpPr>
          <p:cNvPr id="32" name="Google Shape;172;p39">
            <a:extLst>
              <a:ext uri="{FF2B5EF4-FFF2-40B4-BE49-F238E27FC236}">
                <a16:creationId xmlns:a16="http://schemas.microsoft.com/office/drawing/2014/main" id="{2D664E19-1E13-8620-2EB1-FB8CB2108501}"/>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8F59D1F4-8905-E7E3-6618-71B557C71FE5}"/>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7/10</a:t>
            </a:r>
          </a:p>
        </p:txBody>
      </p:sp>
      <p:sp>
        <p:nvSpPr>
          <p:cNvPr id="4" name="Google Shape;161;p1">
            <a:extLst>
              <a:ext uri="{FF2B5EF4-FFF2-40B4-BE49-F238E27FC236}">
                <a16:creationId xmlns:a16="http://schemas.microsoft.com/office/drawing/2014/main" id="{A40E4C7D-955F-216D-54A8-4B95652308D4}"/>
              </a:ext>
            </a:extLst>
          </p:cNvPr>
          <p:cNvSpPr txBox="1"/>
          <p:nvPr/>
        </p:nvSpPr>
        <p:spPr>
          <a:xfrm>
            <a:off x="675151" y="938552"/>
            <a:ext cx="3136012"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600">
                <a:solidFill>
                  <a:schemeClr val="lt1"/>
                </a:solidFill>
                <a:latin typeface="Montserrat ExtraBold" panose="00000900000000000000" pitchFamily="2" charset="0"/>
                <a:ea typeface="Montserrat"/>
                <a:cs typeface="Montserrat"/>
                <a:sym typeface="Montserrat"/>
              </a:rPr>
              <a:t>3.1 </a:t>
            </a:r>
            <a:r>
              <a:rPr lang="en-US" sz="1600" err="1">
                <a:solidFill>
                  <a:schemeClr val="lt1"/>
                </a:solidFill>
                <a:latin typeface="Montserrat ExtraBold" panose="00000900000000000000" pitchFamily="2" charset="0"/>
                <a:ea typeface="Montserrat"/>
                <a:cs typeface="Montserrat"/>
                <a:sym typeface="Montserrat"/>
              </a:rPr>
              <a:t>Kết</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quả</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đạt</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được</a:t>
            </a:r>
            <a:endParaRPr lang="en-US" sz="1600" i="0" u="none" strike="noStrike" cap="none">
              <a:solidFill>
                <a:schemeClr val="lt1"/>
              </a:solidFill>
              <a:latin typeface="Montserrat ExtraBold" panose="00000900000000000000" pitchFamily="2" charset="0"/>
              <a:ea typeface="Montserrat"/>
              <a:cs typeface="Montserrat"/>
              <a:sym typeface="Montserrat"/>
            </a:endParaRPr>
          </a:p>
        </p:txBody>
      </p:sp>
      <p:sp>
        <p:nvSpPr>
          <p:cNvPr id="2" name="Google Shape;161;p1">
            <a:extLst>
              <a:ext uri="{FF2B5EF4-FFF2-40B4-BE49-F238E27FC236}">
                <a16:creationId xmlns:a16="http://schemas.microsoft.com/office/drawing/2014/main" id="{DE2E381F-B916-26B5-603F-BC7F2C9BEF93}"/>
              </a:ext>
            </a:extLst>
          </p:cNvPr>
          <p:cNvSpPr txBox="1"/>
          <p:nvPr/>
        </p:nvSpPr>
        <p:spPr>
          <a:xfrm>
            <a:off x="675151" y="1518539"/>
            <a:ext cx="8259444" cy="808792"/>
          </a:xfrm>
          <a:prstGeom prst="rect">
            <a:avLst/>
          </a:prstGeom>
          <a:noFill/>
          <a:ln>
            <a:noFill/>
          </a:ln>
        </p:spPr>
        <p:txBody>
          <a:bodyPr spcFirstLastPara="1" wrap="square" lIns="91425" tIns="91425" rIns="91425" bIns="91425" anchor="t" anchorCtr="0">
            <a:noAutofit/>
          </a:bodyPr>
          <a:lstStyle/>
          <a:p>
            <a:pPr>
              <a:lnSpc>
                <a:spcPct val="150000"/>
              </a:lnSpc>
              <a:spcAft>
                <a:spcPts val="800"/>
              </a:spcAft>
            </a:pP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Xây</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dựng</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một</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trang</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web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hoàn</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chỉnh</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Website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có</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giao</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diện</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trực</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quan</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dễ</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sử</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dụng</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và</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hấp</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dẫn</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mang</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lại</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trải</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nghiệm</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tốt</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cho</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người</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 </a:t>
            </a:r>
            <a:r>
              <a:rPr lang="en-US" sz="1200" err="1">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dùng</a:t>
            </a:r>
            <a:r>
              <a:rPr lang="en-US" sz="1200">
                <a:solidFill>
                  <a:schemeClr val="bg1"/>
                </a:solidFill>
                <a:effectLst/>
                <a:latin typeface="Montserrat ExtraBold" panose="00000900000000000000" pitchFamily="2" charset="0"/>
                <a:ea typeface="Calibri" panose="020F0502020204030204" pitchFamily="34" charset="0"/>
                <a:cs typeface="Times New Roman" panose="02020603050405020304" pitchFamily="18" charset="0"/>
              </a:rPr>
              <a:t>.</a:t>
            </a:r>
          </a:p>
        </p:txBody>
      </p:sp>
      <p:sp>
        <p:nvSpPr>
          <p:cNvPr id="6" name="Rectangle 3">
            <a:extLst>
              <a:ext uri="{FF2B5EF4-FFF2-40B4-BE49-F238E27FC236}">
                <a16:creationId xmlns:a16="http://schemas.microsoft.com/office/drawing/2014/main" id="{D6661CD7-1786-C9BF-6E4E-BEDC506748D8}"/>
              </a:ext>
            </a:extLst>
          </p:cNvPr>
          <p:cNvSpPr>
            <a:spLocks noChangeArrowheads="1"/>
          </p:cNvSpPr>
          <p:nvPr/>
        </p:nvSpPr>
        <p:spPr bwMode="auto">
          <a:xfrm>
            <a:off x="675151" y="2212463"/>
            <a:ext cx="664797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en-US" sz="1200" b="1">
                <a:solidFill>
                  <a:schemeClr val="bg1"/>
                </a:solidFill>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Triển</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khai</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đầy</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đủ</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các</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chức</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năng</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cơ</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bản</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cho</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một</a:t>
            </a:r>
            <a:r>
              <a:rPr kumimoji="0" lang="en-US" altLang="en-US" sz="1200" b="1" i="0" u="none" strike="noStrike" cap="none" normalizeH="0" baseline="0">
                <a:ln>
                  <a:noFill/>
                </a:ln>
                <a:solidFill>
                  <a:schemeClr val="bg1"/>
                </a:solidFill>
                <a:effectLst/>
                <a:latin typeface="Montserrat ExtraBold" panose="00000900000000000000" pitchFamily="2" charset="0"/>
              </a:rPr>
              <a:t> website </a:t>
            </a:r>
            <a:r>
              <a:rPr kumimoji="0" lang="en-US" altLang="en-US" sz="1200" b="1" i="0" u="none" strike="noStrike" cap="none" normalizeH="0" baseline="0" err="1">
                <a:ln>
                  <a:noFill/>
                </a:ln>
                <a:solidFill>
                  <a:schemeClr val="bg1"/>
                </a:solidFill>
                <a:effectLst/>
                <a:latin typeface="Montserrat ExtraBold" panose="00000900000000000000" pitchFamily="2" charset="0"/>
              </a:rPr>
              <a:t>thương</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mại</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điện</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tử</a:t>
            </a:r>
            <a:r>
              <a:rPr kumimoji="0" lang="en-US" altLang="en-US" sz="1200" b="1" i="0" u="none" strike="noStrike" cap="none" normalizeH="0" baseline="0">
                <a:ln>
                  <a:noFill/>
                </a:ln>
                <a:solidFill>
                  <a:schemeClr val="bg1"/>
                </a:solidFill>
                <a:effectLst/>
                <a:latin typeface="Montserrat ExtraBold" panose="00000900000000000000" pitchFamily="2" charset="0"/>
              </a:rPr>
              <a:t>:</a:t>
            </a:r>
            <a:endParaRPr kumimoji="0" lang="en-US" altLang="en-US" sz="1200" b="0" i="0" u="none" strike="noStrike" cap="none" normalizeH="0" baseline="0">
              <a:ln>
                <a:noFill/>
              </a:ln>
              <a:solidFill>
                <a:schemeClr val="bg1"/>
              </a:solidFill>
              <a:effectLst/>
              <a:latin typeface="Montserrat ExtraBold" panose="00000900000000000000" pitchFamily="2" charset="0"/>
            </a:endParaRPr>
          </a:p>
          <a:p>
            <a:pPr marL="171450" lvl="4" indent="-171450" eaLnBrk="0" fontAlgn="base" hangingPunct="0">
              <a:lnSpc>
                <a:spcPct val="150000"/>
              </a:lnSpc>
              <a:spcBef>
                <a:spcPct val="0"/>
              </a:spcBef>
              <a:spcAft>
                <a:spcPct val="0"/>
              </a:spcAft>
              <a:buClrTx/>
              <a:buFont typeface="Wingdings" panose="05000000000000000000" pitchFamily="2" charset="2"/>
              <a:buChar char="Ø"/>
            </a:pPr>
            <a:r>
              <a:rPr kumimoji="0" lang="en-US" altLang="en-US" sz="1200" b="0" i="0" u="none" strike="noStrike" cap="none" normalizeH="0" baseline="0">
                <a:ln>
                  <a:noFill/>
                </a:ln>
                <a:solidFill>
                  <a:schemeClr val="bg1"/>
                </a:solidFill>
                <a:effectLst/>
                <a:latin typeface="Montserrat ExtraBold" panose="00000900000000000000" pitchFamily="2" charset="0"/>
              </a:rPr>
              <a:t>     Danh </a:t>
            </a:r>
            <a:r>
              <a:rPr kumimoji="0" lang="en-US" altLang="en-US" sz="1200" b="0" i="0" u="none" strike="noStrike" cap="none" normalizeH="0" baseline="0" err="1">
                <a:ln>
                  <a:noFill/>
                </a:ln>
                <a:solidFill>
                  <a:schemeClr val="bg1"/>
                </a:solidFill>
                <a:effectLst/>
                <a:latin typeface="Montserrat ExtraBold" panose="00000900000000000000" pitchFamily="2" charset="0"/>
              </a:rPr>
              <a:t>mục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sản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phẩm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rõ</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ràng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có</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chức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năng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tìm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kiếm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lọc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sản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phẩm</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a:ln>
                  <a:noFill/>
                </a:ln>
                <a:solidFill>
                  <a:schemeClr val="bg1"/>
                </a:solidFill>
                <a:effectLst/>
                <a:latin typeface="Montserrat ExtraBold" panose="00000900000000000000" pitchFamily="2" charset="0"/>
              </a:rPr>
              <a:t>     Trang chi </a:t>
            </a:r>
            <a:r>
              <a:rPr kumimoji="0" lang="en-US" altLang="en-US" sz="1200" b="0" i="0" u="none" strike="noStrike" cap="none" normalizeH="0" baseline="0" err="1">
                <a:ln>
                  <a:noFill/>
                </a:ln>
                <a:solidFill>
                  <a:schemeClr val="bg1"/>
                </a:solidFill>
                <a:effectLst/>
                <a:latin typeface="Montserrat ExtraBold" panose="00000900000000000000" pitchFamily="2" charset="0"/>
              </a:rPr>
              <a:t>tiết</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sản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phẩm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với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thông</a:t>
            </a:r>
            <a:r>
              <a:rPr kumimoji="0" lang="en-US" altLang="en-US" sz="1200" b="0" i="0" u="none" strike="noStrike" cap="none" normalizeH="0" baseline="0">
                <a:ln>
                  <a:noFill/>
                </a:ln>
                <a:solidFill>
                  <a:schemeClr val="bg1"/>
                </a:solidFill>
                <a:effectLst/>
                <a:latin typeface="Montserrat ExtraBold" panose="00000900000000000000" pitchFamily="2" charset="0"/>
              </a:rPr>
              <a:t> tin </a:t>
            </a:r>
            <a:r>
              <a:rPr kumimoji="0" lang="en-US" altLang="en-US" sz="1200" b="0" i="0" u="none" strike="noStrike" cap="none" normalizeH="0" baseline="0" err="1">
                <a:ln>
                  <a:noFill/>
                </a:ln>
                <a:solidFill>
                  <a:schemeClr val="bg1"/>
                </a:solidFill>
                <a:effectLst/>
                <a:latin typeface="Montserrat ExtraBold" panose="00000900000000000000" pitchFamily="2" charset="0"/>
              </a:rPr>
              <a:t>đầy</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đủ</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hình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ảnh</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Giỏ</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quy</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trình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thanh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toán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thuận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tiện</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Hệ</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thống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đăng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ký</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đăng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nhập</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quản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lý</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tài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khoản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người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dùng</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Montserrat ExtraBold" panose="00000900000000000000" pitchFamily="2" charset="0"/>
            </a:endParaRPr>
          </a:p>
        </p:txBody>
      </p:sp>
    </p:spTree>
    <p:extLst>
      <p:ext uri="{BB962C8B-B14F-4D97-AF65-F5344CB8AC3E}">
        <p14:creationId xmlns:p14="http://schemas.microsoft.com/office/powerpoint/2010/main" val="325769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20A94F70-286D-27F9-0D3F-57AC49D32F2C}"/>
            </a:ext>
          </a:extLst>
        </p:cNvPr>
        <p:cNvGrpSpPr/>
        <p:nvPr/>
      </p:nvGrpSpPr>
      <p:grpSpPr>
        <a:xfrm>
          <a:off x="0" y="0"/>
          <a:ext cx="0" cy="0"/>
          <a:chOff x="0" y="0"/>
          <a:chExt cx="0" cy="0"/>
        </a:xfrm>
      </p:grpSpPr>
      <p:sp>
        <p:nvSpPr>
          <p:cNvPr id="31" name="Google Shape;170;p39">
            <a:extLst>
              <a:ext uri="{FF2B5EF4-FFF2-40B4-BE49-F238E27FC236}">
                <a16:creationId xmlns:a16="http://schemas.microsoft.com/office/drawing/2014/main" id="{F1A7EC24-25F0-F8D1-796A-4D402E6B4652}"/>
              </a:ext>
            </a:extLst>
          </p:cNvPr>
          <p:cNvSpPr txBox="1">
            <a:spLocks/>
          </p:cNvSpPr>
          <p:nvPr/>
        </p:nvSpPr>
        <p:spPr>
          <a:xfrm>
            <a:off x="675151" y="417507"/>
            <a:ext cx="6256141"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3. </a:t>
            </a:r>
            <a:r>
              <a:rPr lang="en-US" sz="2600" err="1">
                <a:solidFill>
                  <a:srgbClr val="FFAB40"/>
                </a:solidFill>
              </a:rPr>
              <a:t>Kết</a:t>
            </a:r>
            <a:r>
              <a:rPr lang="en-US" sz="2600">
                <a:solidFill>
                  <a:srgbClr val="FFAB40"/>
                </a:solidFill>
              </a:rPr>
              <a:t> </a:t>
            </a:r>
            <a:r>
              <a:rPr lang="en-US" sz="2600" err="1">
                <a:solidFill>
                  <a:srgbClr val="FFAB40"/>
                </a:solidFill>
              </a:rPr>
              <a:t>quả</a:t>
            </a:r>
            <a:r>
              <a:rPr lang="en-US" sz="2600">
                <a:solidFill>
                  <a:srgbClr val="FFAB40"/>
                </a:solidFill>
              </a:rPr>
              <a:t> </a:t>
            </a:r>
            <a:r>
              <a:rPr lang="en-US" sz="2600" err="1">
                <a:solidFill>
                  <a:srgbClr val="FFAB40"/>
                </a:solidFill>
              </a:rPr>
              <a:t>và</a:t>
            </a:r>
            <a:r>
              <a:rPr lang="en-US" sz="2600">
                <a:solidFill>
                  <a:srgbClr val="FFAB40"/>
                </a:solidFill>
              </a:rPr>
              <a:t> </a:t>
            </a:r>
            <a:r>
              <a:rPr lang="en-US" sz="2600" err="1">
                <a:solidFill>
                  <a:srgbClr val="FFAB40"/>
                </a:solidFill>
              </a:rPr>
              <a:t>hướng</a:t>
            </a:r>
            <a:r>
              <a:rPr lang="en-US" sz="2600">
                <a:solidFill>
                  <a:srgbClr val="FFAB40"/>
                </a:solidFill>
              </a:rPr>
              <a:t> </a:t>
            </a:r>
            <a:r>
              <a:rPr lang="en-US" sz="2600" err="1">
                <a:solidFill>
                  <a:srgbClr val="FFAB40"/>
                </a:solidFill>
              </a:rPr>
              <a:t>phát</a:t>
            </a:r>
            <a:r>
              <a:rPr lang="en-US" sz="2600">
                <a:solidFill>
                  <a:srgbClr val="FFAB40"/>
                </a:solidFill>
              </a:rPr>
              <a:t> </a:t>
            </a:r>
            <a:r>
              <a:rPr lang="en-US" sz="2600" err="1">
                <a:solidFill>
                  <a:srgbClr val="FFAB40"/>
                </a:solidFill>
              </a:rPr>
              <a:t>triển</a:t>
            </a:r>
            <a:endParaRPr lang="en-US" sz="2600">
              <a:solidFill>
                <a:srgbClr val="FFAB40"/>
              </a:solidFill>
            </a:endParaRPr>
          </a:p>
        </p:txBody>
      </p:sp>
      <p:cxnSp>
        <p:nvCxnSpPr>
          <p:cNvPr id="32" name="Google Shape;172;p39">
            <a:extLst>
              <a:ext uri="{FF2B5EF4-FFF2-40B4-BE49-F238E27FC236}">
                <a16:creationId xmlns:a16="http://schemas.microsoft.com/office/drawing/2014/main" id="{4E267FD5-9797-ABFB-ACC2-84ECBEF62A5F}"/>
              </a:ext>
            </a:extLst>
          </p:cNvPr>
          <p:cNvCxnSpPr>
            <a:cxnSpLocks/>
          </p:cNvCxnSpPr>
          <p:nvPr/>
        </p:nvCxnSpPr>
        <p:spPr>
          <a:xfrm>
            <a:off x="790163" y="997494"/>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DE301C4A-2E10-2BEB-0D16-82B266BCC795}"/>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8/10</a:t>
            </a:r>
          </a:p>
        </p:txBody>
      </p:sp>
      <p:sp>
        <p:nvSpPr>
          <p:cNvPr id="4" name="Google Shape;161;p1">
            <a:extLst>
              <a:ext uri="{FF2B5EF4-FFF2-40B4-BE49-F238E27FC236}">
                <a16:creationId xmlns:a16="http://schemas.microsoft.com/office/drawing/2014/main" id="{0EB5357F-4E90-29CB-CED1-0625B0C4ABF2}"/>
              </a:ext>
            </a:extLst>
          </p:cNvPr>
          <p:cNvSpPr txBox="1"/>
          <p:nvPr/>
        </p:nvSpPr>
        <p:spPr>
          <a:xfrm>
            <a:off x="675151" y="938552"/>
            <a:ext cx="3136012" cy="715026"/>
          </a:xfrm>
          <a:prstGeom prst="rect">
            <a:avLst/>
          </a:prstGeom>
          <a:noFill/>
          <a:ln>
            <a:noFill/>
          </a:ln>
        </p:spPr>
        <p:txBody>
          <a:bodyPr spcFirstLastPara="1" wrap="square" lIns="91425" tIns="91425" rIns="91425" bIns="91425" anchor="t" anchorCtr="0">
            <a:noAutofit/>
          </a:bodyPr>
          <a:lstStyle/>
          <a:p>
            <a:pPr marR="0" lvl="0" rtl="0">
              <a:lnSpc>
                <a:spcPct val="200000"/>
              </a:lnSpc>
              <a:spcBef>
                <a:spcPts val="0"/>
              </a:spcBef>
              <a:spcAft>
                <a:spcPts val="0"/>
              </a:spcAft>
              <a:buClr>
                <a:schemeClr val="lt1"/>
              </a:buClr>
              <a:buSzPts val="1150"/>
            </a:pPr>
            <a:r>
              <a:rPr lang="en-US" sz="1600">
                <a:solidFill>
                  <a:schemeClr val="lt1"/>
                </a:solidFill>
                <a:latin typeface="Montserrat ExtraBold" panose="00000900000000000000" pitchFamily="2" charset="0"/>
                <a:ea typeface="Montserrat"/>
                <a:cs typeface="Montserrat"/>
                <a:sym typeface="Montserrat"/>
              </a:rPr>
              <a:t>3.1 </a:t>
            </a:r>
            <a:r>
              <a:rPr lang="en-US" sz="1600" err="1">
                <a:solidFill>
                  <a:schemeClr val="lt1"/>
                </a:solidFill>
                <a:latin typeface="Montserrat ExtraBold" panose="00000900000000000000" pitchFamily="2" charset="0"/>
                <a:ea typeface="Montserrat"/>
                <a:cs typeface="Montserrat"/>
                <a:sym typeface="Montserrat"/>
              </a:rPr>
              <a:t>Hướng</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phát</a:t>
            </a:r>
            <a:r>
              <a:rPr lang="en-US" sz="1600">
                <a:solidFill>
                  <a:schemeClr val="lt1"/>
                </a:solidFill>
                <a:latin typeface="Montserrat ExtraBold" panose="00000900000000000000" pitchFamily="2" charset="0"/>
                <a:ea typeface="Montserrat"/>
                <a:cs typeface="Montserrat"/>
                <a:sym typeface="Montserrat"/>
              </a:rPr>
              <a:t> </a:t>
            </a:r>
            <a:r>
              <a:rPr lang="en-US" sz="1600" err="1">
                <a:solidFill>
                  <a:schemeClr val="lt1"/>
                </a:solidFill>
                <a:latin typeface="Montserrat ExtraBold" panose="00000900000000000000" pitchFamily="2" charset="0"/>
                <a:ea typeface="Montserrat"/>
                <a:cs typeface="Montserrat"/>
                <a:sym typeface="Montserrat"/>
              </a:rPr>
              <a:t>triển</a:t>
            </a:r>
            <a:endParaRPr lang="en-US" sz="1600" i="0" u="none" strike="noStrike" cap="none">
              <a:solidFill>
                <a:schemeClr val="lt1"/>
              </a:solidFill>
              <a:latin typeface="Montserrat ExtraBold" panose="00000900000000000000" pitchFamily="2" charset="0"/>
              <a:ea typeface="Montserrat"/>
              <a:cs typeface="Montserrat"/>
              <a:sym typeface="Montserrat"/>
            </a:endParaRPr>
          </a:p>
        </p:txBody>
      </p:sp>
      <p:sp>
        <p:nvSpPr>
          <p:cNvPr id="7" name="Rectangle 3">
            <a:extLst>
              <a:ext uri="{FF2B5EF4-FFF2-40B4-BE49-F238E27FC236}">
                <a16:creationId xmlns:a16="http://schemas.microsoft.com/office/drawing/2014/main" id="{0AC904E6-4015-2640-2C6D-6DE419B78BA2}"/>
              </a:ext>
            </a:extLst>
          </p:cNvPr>
          <p:cNvSpPr>
            <a:spLocks noChangeArrowheads="1"/>
          </p:cNvSpPr>
          <p:nvPr/>
        </p:nvSpPr>
        <p:spPr bwMode="auto">
          <a:xfrm>
            <a:off x="602358" y="1499469"/>
            <a:ext cx="6161411" cy="322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Mở</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rộng</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chức</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năng</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bán</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hàng</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đa</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kênh</a:t>
            </a:r>
            <a:r>
              <a:rPr kumimoji="0" lang="en-US" altLang="en-US" sz="1200" b="1" i="0" u="none" strike="noStrike" cap="none" normalizeH="0" baseline="0">
                <a:ln>
                  <a:noFill/>
                </a:ln>
                <a:solidFill>
                  <a:schemeClr val="bg1"/>
                </a:solidFill>
                <a:effectLst/>
                <a:latin typeface="Montserrat ExtraBold" panose="00000900000000000000" pitchFamily="2" charset="0"/>
              </a:rPr>
              <a:t>:</a:t>
            </a:r>
            <a:endParaRPr kumimoji="0" lang="en-US" altLang="en-US" sz="1200" b="0" i="0" u="none" strike="noStrike" cap="none" normalizeH="0" baseline="0">
              <a:ln>
                <a:noFill/>
              </a:ln>
              <a:solidFill>
                <a:schemeClr val="bg1"/>
              </a:solidFill>
              <a:effectLst/>
              <a:latin typeface="Montserrat ExtraBold" panose="00000900000000000000" pitchFamily="2"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err="1">
                <a:ln>
                  <a:noFill/>
                </a:ln>
                <a:solidFill>
                  <a:schemeClr val="bg1"/>
                </a:solidFill>
                <a:effectLst/>
                <a:latin typeface="Montserrat ExtraBold" panose="00000900000000000000" pitchFamily="2" charset="0"/>
              </a:rPr>
              <a:t>Tích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hợp</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thêm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các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kênh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bán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hàng</a:t>
            </a:r>
            <a:r>
              <a:rPr kumimoji="0" lang="en-US" altLang="en-US" sz="1200" b="0" i="0" u="none" strike="noStrike" cap="none" normalizeH="0" baseline="0">
                <a:ln>
                  <a:noFill/>
                </a:ln>
                <a:solidFill>
                  <a:schemeClr val="bg1"/>
                </a:solidFill>
                <a:effectLst/>
                <a:latin typeface="Montserrat ExtraBold" panose="00000900000000000000" pitchFamily="2" charset="0"/>
              </a:rPr>
              <a:t> qua </a:t>
            </a:r>
            <a:r>
              <a:rPr kumimoji="0" lang="en-US" altLang="en-US" sz="1200" b="0" i="0" u="none" strike="noStrike" cap="none" normalizeH="0" baseline="0" err="1">
                <a:ln>
                  <a:noFill/>
                </a:ln>
                <a:solidFill>
                  <a:schemeClr val="bg1"/>
                </a:solidFill>
                <a:effectLst/>
                <a:latin typeface="Montserrat ExtraBold" panose="00000900000000000000" pitchFamily="2" charset="0"/>
              </a:rPr>
              <a:t>mạng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xã</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hội</a:t>
            </a:r>
            <a:r>
              <a:rPr kumimoji="0" lang="en-US" altLang="en-US" sz="1200" b="0" i="0" u="none" strike="noStrike" cap="none" normalizeH="0" baseline="0">
                <a:ln>
                  <a:noFill/>
                </a:ln>
                <a:solidFill>
                  <a:schemeClr val="bg1"/>
                </a:solidFill>
                <a:effectLst/>
                <a:latin typeface="Montserrat ExtraBold" panose="00000900000000000000" pitchFamily="2" charset="0"/>
              </a:rPr>
              <a:t> (Facebook, Instagram)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các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nền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tảng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thương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mại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điện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tử</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err="1">
                <a:ln>
                  <a:noFill/>
                </a:ln>
                <a:solidFill>
                  <a:schemeClr val="bg1"/>
                </a:solidFill>
                <a:effectLst/>
                <a:latin typeface="Montserrat ExtraBold" panose="00000900000000000000" pitchFamily="2" charset="0"/>
              </a:rPr>
              <a:t>Phát</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triển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ứng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dụng</a:t>
            </a:r>
            <a:r>
              <a:rPr kumimoji="0" lang="en-US" altLang="en-US" sz="1200" b="0" i="0" u="none" strike="noStrike" cap="none" normalizeH="0" baseline="0">
                <a:ln>
                  <a:noFill/>
                </a:ln>
                <a:solidFill>
                  <a:schemeClr val="bg1"/>
                </a:solidFill>
                <a:effectLst/>
                <a:latin typeface="Montserrat ExtraBold" panose="00000900000000000000" pitchFamily="2" charset="0"/>
              </a:rPr>
              <a:t> di </a:t>
            </a:r>
            <a:r>
              <a:rPr kumimoji="0" lang="en-US" altLang="en-US" sz="1200" b="0" i="0" u="none" strike="noStrike" cap="none" normalizeH="0" baseline="0" err="1">
                <a:ln>
                  <a:noFill/>
                </a:ln>
                <a:solidFill>
                  <a:schemeClr val="bg1"/>
                </a:solidFill>
                <a:effectLst/>
                <a:latin typeface="Montserrat ExtraBold" panose="00000900000000000000" pitchFamily="2" charset="0"/>
              </a:rPr>
              <a:t>động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để</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tăng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trải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nghiệm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khách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tiếp</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cận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dễ</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dàng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hơn</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Cải</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tiến</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trải</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nghiệm</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người</a:t>
            </a:r>
            <a:r>
              <a:rPr kumimoji="0" lang="en-US" altLang="en-US" sz="1200" b="1" i="0" u="none" strike="noStrike" cap="none" normalizeH="0" baseline="0">
                <a:ln>
                  <a:noFill/>
                </a:ln>
                <a:solidFill>
                  <a:schemeClr val="bg1"/>
                </a:solidFill>
                <a:effectLst/>
                <a:latin typeface="Montserrat ExtraBold" panose="00000900000000000000" pitchFamily="2" charset="0"/>
              </a:rPr>
              <a:t> </a:t>
            </a:r>
            <a:r>
              <a:rPr kumimoji="0" lang="en-US" altLang="en-US" sz="1200" b="1" i="0" u="none" strike="noStrike" cap="none" normalizeH="0" baseline="0" err="1">
                <a:ln>
                  <a:noFill/>
                </a:ln>
                <a:solidFill>
                  <a:schemeClr val="bg1"/>
                </a:solidFill>
                <a:effectLst/>
                <a:latin typeface="Montserrat ExtraBold" panose="00000900000000000000" pitchFamily="2" charset="0"/>
              </a:rPr>
              <a:t>dùng</a:t>
            </a:r>
            <a:r>
              <a:rPr kumimoji="0" lang="en-US" altLang="en-US" sz="1200" b="1" i="0" u="none" strike="noStrike" cap="none" normalizeH="0" baseline="0">
                <a:ln>
                  <a:noFill/>
                </a:ln>
                <a:solidFill>
                  <a:schemeClr val="bg1"/>
                </a:solidFill>
                <a:effectLst/>
                <a:latin typeface="Montserrat ExtraBold" panose="00000900000000000000" pitchFamily="2" charset="0"/>
              </a:rPr>
              <a:t>:</a:t>
            </a:r>
            <a:endParaRPr kumimoji="0" lang="en-US" altLang="en-US" sz="1200" b="0" i="0" u="none" strike="noStrike" cap="none" normalizeH="0" baseline="0">
              <a:ln>
                <a:noFill/>
              </a:ln>
              <a:solidFill>
                <a:schemeClr val="bg1"/>
              </a:solidFill>
              <a:effectLst/>
              <a:latin typeface="Montserrat ExtraBold" panose="00000900000000000000" pitchFamily="2" charset="0"/>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err="1">
                <a:ln>
                  <a:noFill/>
                </a:ln>
                <a:solidFill>
                  <a:schemeClr val="bg1"/>
                </a:solidFill>
                <a:effectLst/>
                <a:latin typeface="Montserrat ExtraBold" panose="00000900000000000000" pitchFamily="2" charset="0"/>
              </a:rPr>
              <a:t>Áp</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dụng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công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nghệ</a:t>
            </a:r>
            <a:r>
              <a:rPr kumimoji="0" lang="en-US" altLang="en-US" sz="1200" b="0" i="0" u="none" strike="noStrike" cap="none" normalizeH="0" baseline="0">
                <a:ln>
                  <a:noFill/>
                </a:ln>
                <a:solidFill>
                  <a:schemeClr val="bg1"/>
                </a:solidFill>
                <a:effectLst/>
                <a:latin typeface="Montserrat ExtraBold" panose="00000900000000000000" pitchFamily="2" charset="0"/>
              </a:rPr>
              <a:t> AI </a:t>
            </a:r>
            <a:r>
              <a:rPr kumimoji="0" lang="en-US" altLang="en-US" sz="1200" b="0" i="0" u="none" strike="noStrike" cap="none" normalizeH="0" baseline="0" err="1">
                <a:ln>
                  <a:noFill/>
                </a:ln>
                <a:solidFill>
                  <a:schemeClr val="bg1"/>
                </a:solidFill>
                <a:effectLst/>
                <a:latin typeface="Montserrat ExtraBold" panose="00000900000000000000" pitchFamily="2" charset="0"/>
              </a:rPr>
              <a:t>để</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gợi</a:t>
            </a:r>
            <a:r>
              <a:rPr kumimoji="0" lang="en-US" altLang="en-US" sz="1200" b="0" i="0" u="none" strike="noStrike" cap="none" normalizeH="0" baseline="0">
                <a:ln>
                  <a:noFill/>
                </a:ln>
                <a:solidFill>
                  <a:schemeClr val="bg1"/>
                </a:solidFill>
                <a:effectLst/>
                <a:latin typeface="Montserrat ExtraBold" panose="00000900000000000000" pitchFamily="2" charset="0"/>
              </a:rPr>
              <a:t> ý </a:t>
            </a:r>
            <a:r>
              <a:rPr kumimoji="0" lang="en-US" altLang="en-US" sz="1200" b="0" i="0" u="none" strike="noStrike" cap="none" normalizeH="0" baseline="0" err="1">
                <a:ln>
                  <a:noFill/>
                </a:ln>
                <a:solidFill>
                  <a:schemeClr val="bg1"/>
                </a:solidFill>
                <a:effectLst/>
                <a:latin typeface="Montserrat ExtraBold" panose="00000900000000000000" pitchFamily="2" charset="0"/>
              </a:rPr>
              <a:t>sản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phẩm</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dựa</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trên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hành</a:t>
            </a:r>
            <a:r>
              <a:rPr kumimoji="0" lang="en-US" altLang="en-US" sz="1200" b="0" i="0" u="none" strike="noStrike" cap="none" normalizeH="0" baseline="0">
                <a:ln>
                  <a:noFill/>
                </a:ln>
                <a:solidFill>
                  <a:schemeClr val="bg1"/>
                </a:solidFill>
                <a:effectLst/>
                <a:latin typeface="Montserrat ExtraBold" panose="00000900000000000000" pitchFamily="2" charset="0"/>
              </a:rPr>
              <a:t> vi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sở</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thích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người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dùng</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err="1">
                <a:ln>
                  <a:noFill/>
                </a:ln>
                <a:solidFill>
                  <a:schemeClr val="bg1"/>
                </a:solidFill>
                <a:effectLst/>
                <a:latin typeface="Montserrat ExtraBold" panose="00000900000000000000" pitchFamily="2" charset="0"/>
              </a:rPr>
              <a:t>Tối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ưu</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hóa</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tốc</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độ</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tải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trang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giao</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diện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để</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tăng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sự</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hài</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lòng</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và</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giữ</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chân</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khách</a:t>
            </a:r>
            <a:r>
              <a:rPr kumimoji="0" lang="en-US" altLang="en-US" sz="1200" b="0" i="0" u="none" strike="noStrike" cap="none" normalizeH="0" baseline="0">
                <a:ln>
                  <a:noFill/>
                </a:ln>
                <a:solidFill>
                  <a:schemeClr val="bg1"/>
                </a:solidFill>
                <a:effectLst/>
                <a:latin typeface="Montserrat ExtraBold" panose="00000900000000000000" pitchFamily="2" charset="0"/>
              </a:rPr>
              <a:t> </a:t>
            </a:r>
            <a:r>
              <a:rPr kumimoji="0" lang="en-US" altLang="en-US" sz="1200" b="0" i="0" u="none" strike="noStrike" cap="none" normalizeH="0" baseline="0" err="1">
                <a:ln>
                  <a:noFill/>
                </a:ln>
                <a:solidFill>
                  <a:schemeClr val="bg1"/>
                </a:solidFill>
                <a:effectLst/>
                <a:latin typeface="Montserrat ExtraBold" panose="00000900000000000000" pitchFamily="2" charset="0"/>
              </a:rPr>
              <a:t>hàng</a:t>
            </a:r>
            <a:r>
              <a:rPr kumimoji="0" lang="en-US" altLang="en-US" sz="1200" b="0" i="0" u="none" strike="noStrike" cap="none" normalizeH="0" baseline="0">
                <a:ln>
                  <a:noFill/>
                </a:ln>
                <a:solidFill>
                  <a:schemeClr val="bg1"/>
                </a:solidFill>
                <a:effectLst/>
                <a:latin typeface="Montserrat ExtraBold" panose="000009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EE15F107-B4B9-BA44-D9C7-5D602DC120E5}"/>
              </a:ext>
            </a:extLst>
          </p:cNvPr>
          <p:cNvPicPr>
            <a:picLocks noChangeAspect="1"/>
          </p:cNvPicPr>
          <p:nvPr/>
        </p:nvPicPr>
        <p:blipFill>
          <a:blip r:embed="rId3"/>
          <a:stretch>
            <a:fillRect/>
          </a:stretch>
        </p:blipFill>
        <p:spPr>
          <a:xfrm>
            <a:off x="6474252" y="1584078"/>
            <a:ext cx="2571462" cy="1647733"/>
          </a:xfrm>
          <a:prstGeom prst="rect">
            <a:avLst/>
          </a:prstGeom>
        </p:spPr>
      </p:pic>
    </p:spTree>
    <p:extLst>
      <p:ext uri="{BB962C8B-B14F-4D97-AF65-F5344CB8AC3E}">
        <p14:creationId xmlns:p14="http://schemas.microsoft.com/office/powerpoint/2010/main" val="287294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E436411F-7B0D-2906-7CEE-9B82083C46B4}"/>
            </a:ext>
          </a:extLst>
        </p:cNvPr>
        <p:cNvGrpSpPr/>
        <p:nvPr/>
      </p:nvGrpSpPr>
      <p:grpSpPr>
        <a:xfrm>
          <a:off x="0" y="0"/>
          <a:ext cx="0" cy="0"/>
          <a:chOff x="0" y="0"/>
          <a:chExt cx="0" cy="0"/>
        </a:xfrm>
      </p:grpSpPr>
      <p:cxnSp>
        <p:nvCxnSpPr>
          <p:cNvPr id="32" name="Google Shape;172;p39">
            <a:extLst>
              <a:ext uri="{FF2B5EF4-FFF2-40B4-BE49-F238E27FC236}">
                <a16:creationId xmlns:a16="http://schemas.microsoft.com/office/drawing/2014/main" id="{6287FB18-7BF2-DDEF-7F38-D64048EFF373}"/>
              </a:ext>
            </a:extLst>
          </p:cNvPr>
          <p:cNvCxnSpPr>
            <a:cxnSpLocks/>
          </p:cNvCxnSpPr>
          <p:nvPr/>
        </p:nvCxnSpPr>
        <p:spPr>
          <a:xfrm>
            <a:off x="2144313" y="2309643"/>
            <a:ext cx="5148845" cy="0"/>
          </a:xfrm>
          <a:prstGeom prst="straightConnector1">
            <a:avLst/>
          </a:prstGeom>
          <a:noFill/>
          <a:ln w="9525" cap="flat" cmpd="sng">
            <a:solidFill>
              <a:schemeClr val="accent1"/>
            </a:solidFill>
            <a:prstDash val="solid"/>
            <a:round/>
            <a:headEnd type="none" w="med" len="med"/>
            <a:tailEnd type="none" w="med" len="med"/>
          </a:ln>
          <a:effectLst/>
        </p:spPr>
      </p:cxnSp>
      <p:sp>
        <p:nvSpPr>
          <p:cNvPr id="33" name="Google Shape;2160;p68">
            <a:extLst>
              <a:ext uri="{FF2B5EF4-FFF2-40B4-BE49-F238E27FC236}">
                <a16:creationId xmlns:a16="http://schemas.microsoft.com/office/drawing/2014/main" id="{638F0252-28E2-E0FD-7D6E-902613DEF0E0}"/>
              </a:ext>
            </a:extLst>
          </p:cNvPr>
          <p:cNvSpPr txBox="1">
            <a:spLocks/>
          </p:cNvSpPr>
          <p:nvPr/>
        </p:nvSpPr>
        <p:spPr>
          <a:xfrm>
            <a:off x="8128357" y="4653375"/>
            <a:ext cx="731520" cy="274320"/>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a:solidFill>
                  <a:schemeClr val="accent1"/>
                </a:solidFill>
                <a:latin typeface="Montserrat ExtraBold" panose="00000900000000000000" pitchFamily="2" charset="0"/>
              </a:rPr>
              <a:t>9/10</a:t>
            </a:r>
          </a:p>
        </p:txBody>
      </p:sp>
      <p:sp>
        <p:nvSpPr>
          <p:cNvPr id="2" name="Google Shape;170;p39">
            <a:extLst>
              <a:ext uri="{FF2B5EF4-FFF2-40B4-BE49-F238E27FC236}">
                <a16:creationId xmlns:a16="http://schemas.microsoft.com/office/drawing/2014/main" id="{8B06F9E7-24B3-BF5C-A0FC-F18BDA676AD0}"/>
              </a:ext>
            </a:extLst>
          </p:cNvPr>
          <p:cNvSpPr txBox="1">
            <a:spLocks/>
          </p:cNvSpPr>
          <p:nvPr/>
        </p:nvSpPr>
        <p:spPr>
          <a:xfrm>
            <a:off x="2785220" y="1721888"/>
            <a:ext cx="6256141" cy="579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2600">
                <a:solidFill>
                  <a:srgbClr val="FFAB40"/>
                </a:solidFill>
              </a:rPr>
              <a:t>4. Demo </a:t>
            </a:r>
            <a:r>
              <a:rPr lang="en-US" sz="2600" err="1">
                <a:solidFill>
                  <a:srgbClr val="FFAB40"/>
                </a:solidFill>
              </a:rPr>
              <a:t>sản</a:t>
            </a:r>
            <a:r>
              <a:rPr lang="en-US" sz="2600">
                <a:solidFill>
                  <a:srgbClr val="FFAB40"/>
                </a:solidFill>
              </a:rPr>
              <a:t> </a:t>
            </a:r>
            <a:r>
              <a:rPr lang="en-US" sz="2600" err="1">
                <a:solidFill>
                  <a:srgbClr val="FFAB40"/>
                </a:solidFill>
              </a:rPr>
              <a:t>phẩm</a:t>
            </a:r>
            <a:endParaRPr lang="en-US" sz="2600">
              <a:solidFill>
                <a:srgbClr val="FFAB40"/>
              </a:solidFill>
            </a:endParaRPr>
          </a:p>
        </p:txBody>
      </p:sp>
    </p:spTree>
    <p:extLst>
      <p:ext uri="{BB962C8B-B14F-4D97-AF65-F5344CB8AC3E}">
        <p14:creationId xmlns:p14="http://schemas.microsoft.com/office/powerpoint/2010/main" val="311666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3478</TotalTime>
  <Words>618</Words>
  <Application>Microsoft Office PowerPoint</Application>
  <PresentationFormat>On-screen Show (16:9)</PresentationFormat>
  <Paragraphs>77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Montserrat ExtraBold</vt:lpstr>
      <vt:lpstr>Montserrat</vt:lpstr>
      <vt:lpstr>Wingdings</vt:lpstr>
      <vt:lpstr>Arial</vt:lpstr>
      <vt:lpstr>Times New Roman</vt:lpstr>
      <vt:lpstr>Futuristic Background by Slidesgo</vt:lpstr>
      <vt:lpstr>PowerPoint Presentation</vt:lpstr>
      <vt:lpstr>NỘI DUNG CHÍNH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 xin chân thành cảm ơn  Kính chúc toàn thể hội đồng sức khỏe - hạnh phúc!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Thảo</dc:creator>
  <cp:lastModifiedBy>Từ Nguyễn</cp:lastModifiedBy>
  <cp:revision>313</cp:revision>
  <dcterms:modified xsi:type="dcterms:W3CDTF">2025-05-20T16:00:47Z</dcterms:modified>
</cp:coreProperties>
</file>